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588" r:id="rId3"/>
    <p:sldId id="589" r:id="rId4"/>
    <p:sldId id="546" r:id="rId5"/>
    <p:sldId id="542" r:id="rId6"/>
    <p:sldId id="590" r:id="rId7"/>
    <p:sldId id="543" r:id="rId8"/>
    <p:sldId id="545" r:id="rId9"/>
    <p:sldId id="548" r:id="rId10"/>
    <p:sldId id="593" r:id="rId11"/>
    <p:sldId id="594" r:id="rId12"/>
    <p:sldId id="595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1" r:id="rId28"/>
    <p:sldId id="612" r:id="rId29"/>
    <p:sldId id="550" r:id="rId30"/>
    <p:sldId id="551" r:id="rId31"/>
    <p:sldId id="581" r:id="rId32"/>
    <p:sldId id="553" r:id="rId33"/>
    <p:sldId id="554" r:id="rId34"/>
    <p:sldId id="578" r:id="rId35"/>
    <p:sldId id="582" r:id="rId36"/>
    <p:sldId id="556" r:id="rId37"/>
    <p:sldId id="557" r:id="rId38"/>
    <p:sldId id="558" r:id="rId39"/>
    <p:sldId id="559" r:id="rId40"/>
    <p:sldId id="560" r:id="rId41"/>
    <p:sldId id="561" r:id="rId42"/>
    <p:sldId id="562" r:id="rId43"/>
    <p:sldId id="583" r:id="rId44"/>
    <p:sldId id="575" r:id="rId45"/>
    <p:sldId id="576" r:id="rId46"/>
    <p:sldId id="577" r:id="rId47"/>
    <p:sldId id="584" r:id="rId48"/>
    <p:sldId id="579" r:id="rId49"/>
    <p:sldId id="580" r:id="rId50"/>
    <p:sldId id="585" r:id="rId51"/>
    <p:sldId id="586" r:id="rId52"/>
    <p:sldId id="587" r:id="rId53"/>
  </p:sldIdLst>
  <p:sldSz cx="9144000" cy="6858000" type="screen4x3"/>
  <p:notesSz cx="6794500" cy="9931400"/>
  <p:embeddedFontLst>
    <p:embeddedFont>
      <p:font typeface="Arial Unicode MS" panose="020B0604020202020204" pitchFamily="34" charset="-128"/>
      <p:regular r:id="rId56"/>
    </p:embeddedFont>
    <p:embeddedFont>
      <p:font typeface="TUE Meta" panose="020B0502040000020004" pitchFamily="34" charset="0"/>
      <p:regular r:id="rId57"/>
      <p:bold r:id="rId58"/>
    </p:embeddedFont>
    <p:embeddedFont>
      <p:font typeface="Verdana" panose="020B0604030504040204" pitchFamily="34" charset="0"/>
      <p:regular r:id="rId59"/>
      <p:bold r:id="rId60"/>
      <p:italic r:id="rId61"/>
      <p:boldItalic r:id="rId62"/>
    </p:embeddedFont>
  </p:embeddedFont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99CCFF"/>
    <a:srgbClr val="B2B2B2"/>
    <a:srgbClr val="66FFFF"/>
    <a:srgbClr val="00FFCC"/>
    <a:srgbClr val="6666FF"/>
    <a:srgbClr val="CC3399"/>
    <a:srgbClr val="66CCFF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3.fntdata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font" Target="fonts/font6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1.fntdata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2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5.fntdata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D8F2C8A0-7C0B-4E75-9ED2-775D71699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3239"/>
            <a:ext cx="2943225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5093D1D-760E-4D2B-9D0F-6D1C2EA2B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BEE30-B2B7-41A5-AA5C-4253889217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1108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E8BE6-08E7-4857-B156-1196A529769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8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E8BE6-08E7-4857-B156-1196A5297695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3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D68C-3623-4094-85CF-84E4B6B01BF4}" type="slidenum">
              <a:rPr lang="en-US"/>
              <a:pPr/>
              <a:t>43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3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D68C-3623-4094-85CF-84E4B6B01BF4}" type="slidenum">
              <a:rPr lang="en-US"/>
              <a:pPr/>
              <a:t>47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2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6150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 Fundamentals of Informatics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8385" y="3379788"/>
            <a:ext cx="806723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8: 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  <a:endCxn id="120" idx="1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  <a:endCxn id="118" idx="3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118" name="Text Box 52"/>
          <p:cNvSpPr txBox="1">
            <a:spLocks noChangeArrowheads="1"/>
          </p:cNvSpPr>
          <p:nvPr/>
        </p:nvSpPr>
        <p:spPr bwMode="auto">
          <a:xfrm>
            <a:off x="5430678" y="202308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5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6" name="Group 185"/>
          <p:cNvGrpSpPr/>
          <p:nvPr/>
        </p:nvGrpSpPr>
        <p:grpSpPr>
          <a:xfrm>
            <a:off x="6460096" y="2690190"/>
            <a:ext cx="366712" cy="463550"/>
            <a:chOff x="7102805" y="3237302"/>
            <a:chExt cx="366712" cy="463550"/>
          </a:xfrm>
        </p:grpSpPr>
        <p:sp>
          <p:nvSpPr>
            <p:cNvPr id="121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7" name="Group 188"/>
          <p:cNvGrpSpPr/>
          <p:nvPr/>
        </p:nvGrpSpPr>
        <p:grpSpPr>
          <a:xfrm>
            <a:off x="8173877" y="2690190"/>
            <a:ext cx="366712" cy="463550"/>
            <a:chOff x="7102805" y="3237302"/>
            <a:chExt cx="366712" cy="463550"/>
          </a:xfrm>
        </p:grpSpPr>
        <p:sp>
          <p:nvSpPr>
            <p:cNvPr id="119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887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9544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6496941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941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  <a:endCxn id="120" idx="1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  <a:endCxn id="118" idx="3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118" name="Text Box 52"/>
          <p:cNvSpPr txBox="1">
            <a:spLocks noChangeArrowheads="1"/>
          </p:cNvSpPr>
          <p:nvPr/>
        </p:nvSpPr>
        <p:spPr bwMode="auto">
          <a:xfrm>
            <a:off x="5430678" y="202308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5" name="Group 185"/>
          <p:cNvGrpSpPr/>
          <p:nvPr/>
        </p:nvGrpSpPr>
        <p:grpSpPr>
          <a:xfrm>
            <a:off x="6460096" y="2690190"/>
            <a:ext cx="366712" cy="463550"/>
            <a:chOff x="7102805" y="3237302"/>
            <a:chExt cx="366712" cy="463550"/>
          </a:xfrm>
        </p:grpSpPr>
        <p:sp>
          <p:nvSpPr>
            <p:cNvPr id="121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6" name="Group 188"/>
          <p:cNvGrpSpPr/>
          <p:nvPr/>
        </p:nvGrpSpPr>
        <p:grpSpPr>
          <a:xfrm>
            <a:off x="8173877" y="2690190"/>
            <a:ext cx="366712" cy="463550"/>
            <a:chOff x="7102805" y="3237302"/>
            <a:chExt cx="366712" cy="463550"/>
          </a:xfrm>
        </p:grpSpPr>
        <p:sp>
          <p:nvSpPr>
            <p:cNvPr id="119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941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  <a:endCxn id="120" idx="1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  <a:endCxn id="118" idx="3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118" name="Text Box 52"/>
          <p:cNvSpPr txBox="1">
            <a:spLocks noChangeArrowheads="1"/>
          </p:cNvSpPr>
          <p:nvPr/>
        </p:nvSpPr>
        <p:spPr bwMode="auto">
          <a:xfrm>
            <a:off x="5430678" y="202308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6" name="Group 188"/>
          <p:cNvGrpSpPr/>
          <p:nvPr/>
        </p:nvGrpSpPr>
        <p:grpSpPr>
          <a:xfrm>
            <a:off x="8173877" y="2690190"/>
            <a:ext cx="366712" cy="463550"/>
            <a:chOff x="7102805" y="3237302"/>
            <a:chExt cx="366712" cy="463550"/>
          </a:xfrm>
        </p:grpSpPr>
        <p:sp>
          <p:nvSpPr>
            <p:cNvPr id="119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941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  <a:endCxn id="120" idx="1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  <a:endCxn id="118" idx="3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118" name="Text Box 52"/>
          <p:cNvSpPr txBox="1">
            <a:spLocks noChangeArrowheads="1"/>
          </p:cNvSpPr>
          <p:nvPr/>
        </p:nvSpPr>
        <p:spPr bwMode="auto">
          <a:xfrm>
            <a:off x="5430678" y="202308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" name="Group 188"/>
          <p:cNvGrpSpPr/>
          <p:nvPr/>
        </p:nvGrpSpPr>
        <p:grpSpPr>
          <a:xfrm>
            <a:off x="8173877" y="2690190"/>
            <a:ext cx="366712" cy="463550"/>
            <a:chOff x="7102805" y="3237302"/>
            <a:chExt cx="366712" cy="463550"/>
          </a:xfrm>
        </p:grpSpPr>
        <p:sp>
          <p:nvSpPr>
            <p:cNvPr id="119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  <a:endCxn id="120" idx="1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" name="Group 188"/>
          <p:cNvGrpSpPr/>
          <p:nvPr/>
        </p:nvGrpSpPr>
        <p:grpSpPr>
          <a:xfrm>
            <a:off x="8173877" y="2690190"/>
            <a:ext cx="366712" cy="463550"/>
            <a:chOff x="7102805" y="3237302"/>
            <a:chExt cx="366712" cy="463550"/>
          </a:xfrm>
        </p:grpSpPr>
        <p:sp>
          <p:nvSpPr>
            <p:cNvPr id="119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0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0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03252" y="27346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  <a:endCxn id="124" idx="1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grpSp>
        <p:nvGrpSpPr>
          <p:cNvPr id="4" name="Group 182"/>
          <p:cNvGrpSpPr/>
          <p:nvPr/>
        </p:nvGrpSpPr>
        <p:grpSpPr>
          <a:xfrm>
            <a:off x="8173877" y="1381858"/>
            <a:ext cx="366712" cy="463550"/>
            <a:chOff x="7102805" y="3237302"/>
            <a:chExt cx="366712" cy="463550"/>
          </a:xfrm>
        </p:grpSpPr>
        <p:sp>
          <p:nvSpPr>
            <p:cNvPr id="123" name="Oval 51"/>
            <p:cNvSpPr>
              <a:spLocks noChangeArrowheads="1"/>
            </p:cNvSpPr>
            <p:nvPr/>
          </p:nvSpPr>
          <p:spPr bwMode="auto">
            <a:xfrm>
              <a:off x="7102805" y="3265877"/>
              <a:ext cx="366712" cy="3667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Text Box 52"/>
            <p:cNvSpPr txBox="1">
              <a:spLocks noChangeArrowheads="1"/>
            </p:cNvSpPr>
            <p:nvPr/>
          </p:nvSpPr>
          <p:spPr bwMode="auto">
            <a:xfrm>
              <a:off x="7102805" y="3237302"/>
              <a:ext cx="365125" cy="4635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/>
              <a:endParaRPr lang="en-US" sz="2400" b="1" dirty="0"/>
            </a:p>
          </p:txBody>
        </p:sp>
      </p:grp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03252" y="14285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∞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5" name="TextBox 44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>
            <a:stCxn id="126" idx="3"/>
          </p:cNvCxnSpPr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52"/>
          <p:cNvSpPr txBox="1">
            <a:spLocks noChangeArrowheads="1"/>
          </p:cNvSpPr>
          <p:nvPr/>
        </p:nvSpPr>
        <p:spPr bwMode="auto">
          <a:xfrm>
            <a:off x="6460096" y="1381858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Networks and other graphs</a:t>
            </a:r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1235075" y="1276350"/>
            <a:ext cx="2025650" cy="2682875"/>
            <a:chOff x="778" y="811"/>
            <a:chExt cx="1276" cy="169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22" y="1044"/>
              <a:ext cx="1187" cy="1457"/>
              <a:chOff x="1991" y="1152"/>
              <a:chExt cx="2389" cy="2730"/>
            </a:xfrm>
          </p:grpSpPr>
          <p:pic>
            <p:nvPicPr>
              <p:cNvPr id="807940" name="Picture 4" descr="netherlands_rel8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91" y="1152"/>
                <a:ext cx="2389" cy="27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5"/>
              <p:cNvGrpSpPr>
                <a:grpSpLocks noChangeAspect="1"/>
              </p:cNvGrpSpPr>
              <p:nvPr/>
            </p:nvGrpSpPr>
            <p:grpSpPr bwMode="auto">
              <a:xfrm>
                <a:off x="2342" y="1636"/>
                <a:ext cx="1659" cy="1958"/>
                <a:chOff x="3276" y="1607"/>
                <a:chExt cx="2025" cy="2388"/>
              </a:xfrm>
            </p:grpSpPr>
            <p:sp>
              <p:nvSpPr>
                <p:cNvPr id="807942" name="Freeform 6"/>
                <p:cNvSpPr>
                  <a:spLocks noChangeAspect="1"/>
                </p:cNvSpPr>
                <p:nvPr/>
              </p:nvSpPr>
              <p:spPr bwMode="auto">
                <a:xfrm>
                  <a:off x="3276" y="1607"/>
                  <a:ext cx="2025" cy="1726"/>
                </a:xfrm>
                <a:custGeom>
                  <a:avLst/>
                  <a:gdLst/>
                  <a:ahLst/>
                  <a:cxnLst>
                    <a:cxn ang="0">
                      <a:pos x="0" y="1425"/>
                    </a:cxn>
                    <a:cxn ang="0">
                      <a:pos x="422" y="1392"/>
                    </a:cxn>
                    <a:cxn ang="0">
                      <a:pos x="573" y="1360"/>
                    </a:cxn>
                    <a:cxn ang="0">
                      <a:pos x="861" y="1274"/>
                    </a:cxn>
                    <a:cxn ang="0">
                      <a:pos x="1137" y="1137"/>
                    </a:cxn>
                    <a:cxn ang="0">
                      <a:pos x="1154" y="1027"/>
                    </a:cxn>
                    <a:cxn ang="0">
                      <a:pos x="1190" y="854"/>
                    </a:cxn>
                    <a:cxn ang="0">
                      <a:pos x="1291" y="806"/>
                    </a:cxn>
                    <a:cxn ang="0">
                      <a:pos x="1672" y="849"/>
                    </a:cxn>
                    <a:cxn ang="0">
                      <a:pos x="1255" y="600"/>
                    </a:cxn>
                    <a:cxn ang="0">
                      <a:pos x="1322" y="434"/>
                    </a:cxn>
                    <a:cxn ang="0">
                      <a:pos x="1456" y="410"/>
                    </a:cxn>
                    <a:cxn ang="0">
                      <a:pos x="1660" y="360"/>
                    </a:cxn>
                    <a:cxn ang="0">
                      <a:pos x="1490" y="0"/>
                    </a:cxn>
                    <a:cxn ang="0">
                      <a:pos x="1485" y="201"/>
                    </a:cxn>
                    <a:cxn ang="0">
                      <a:pos x="1449" y="410"/>
                    </a:cxn>
                  </a:cxnLst>
                  <a:rect l="0" t="0" r="r" b="b"/>
                  <a:pathLst>
                    <a:path w="1672" h="1425">
                      <a:moveTo>
                        <a:pt x="0" y="1425"/>
                      </a:moveTo>
                      <a:lnTo>
                        <a:pt x="422" y="1392"/>
                      </a:lnTo>
                      <a:lnTo>
                        <a:pt x="573" y="1360"/>
                      </a:lnTo>
                      <a:lnTo>
                        <a:pt x="861" y="1274"/>
                      </a:lnTo>
                      <a:lnTo>
                        <a:pt x="1137" y="1137"/>
                      </a:lnTo>
                      <a:lnTo>
                        <a:pt x="1154" y="1027"/>
                      </a:lnTo>
                      <a:lnTo>
                        <a:pt x="1190" y="854"/>
                      </a:lnTo>
                      <a:lnTo>
                        <a:pt x="1291" y="806"/>
                      </a:lnTo>
                      <a:lnTo>
                        <a:pt x="1672" y="849"/>
                      </a:lnTo>
                      <a:lnTo>
                        <a:pt x="1255" y="600"/>
                      </a:lnTo>
                      <a:lnTo>
                        <a:pt x="1322" y="434"/>
                      </a:lnTo>
                      <a:lnTo>
                        <a:pt x="1456" y="410"/>
                      </a:lnTo>
                      <a:lnTo>
                        <a:pt x="1660" y="360"/>
                      </a:lnTo>
                      <a:lnTo>
                        <a:pt x="1490" y="0"/>
                      </a:lnTo>
                      <a:lnTo>
                        <a:pt x="1485" y="201"/>
                      </a:lnTo>
                      <a:lnTo>
                        <a:pt x="1449" y="41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3" name="Freeform 7"/>
                <p:cNvSpPr>
                  <a:spLocks noChangeAspect="1"/>
                </p:cNvSpPr>
                <p:nvPr/>
              </p:nvSpPr>
              <p:spPr bwMode="auto">
                <a:xfrm>
                  <a:off x="3906" y="1877"/>
                  <a:ext cx="657" cy="2118"/>
                </a:xfrm>
                <a:custGeom>
                  <a:avLst/>
                  <a:gdLst/>
                  <a:ahLst/>
                  <a:cxnLst>
                    <a:cxn ang="0">
                      <a:pos x="543" y="1749"/>
                    </a:cxn>
                    <a:cxn ang="0">
                      <a:pos x="538" y="1413"/>
                    </a:cxn>
                    <a:cxn ang="0">
                      <a:pos x="425" y="1262"/>
                    </a:cxn>
                    <a:cxn ang="0">
                      <a:pos x="339" y="1053"/>
                    </a:cxn>
                    <a:cxn ang="0">
                      <a:pos x="296" y="917"/>
                    </a:cxn>
                    <a:cxn ang="0">
                      <a:pos x="156" y="926"/>
                    </a:cxn>
                    <a:cxn ang="0">
                      <a:pos x="248" y="725"/>
                    </a:cxn>
                    <a:cxn ang="0">
                      <a:pos x="406" y="657"/>
                    </a:cxn>
                    <a:cxn ang="0">
                      <a:pos x="298" y="597"/>
                    </a:cxn>
                    <a:cxn ang="0">
                      <a:pos x="135" y="485"/>
                    </a:cxn>
                    <a:cxn ang="0">
                      <a:pos x="0" y="463"/>
                    </a:cxn>
                    <a:cxn ang="0">
                      <a:pos x="60" y="266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543" h="1749">
                      <a:moveTo>
                        <a:pt x="543" y="1749"/>
                      </a:moveTo>
                      <a:lnTo>
                        <a:pt x="538" y="1413"/>
                      </a:lnTo>
                      <a:lnTo>
                        <a:pt x="425" y="1262"/>
                      </a:lnTo>
                      <a:lnTo>
                        <a:pt x="339" y="1053"/>
                      </a:lnTo>
                      <a:lnTo>
                        <a:pt x="296" y="917"/>
                      </a:lnTo>
                      <a:lnTo>
                        <a:pt x="156" y="926"/>
                      </a:lnTo>
                      <a:lnTo>
                        <a:pt x="248" y="725"/>
                      </a:lnTo>
                      <a:lnTo>
                        <a:pt x="406" y="657"/>
                      </a:lnTo>
                      <a:lnTo>
                        <a:pt x="298" y="597"/>
                      </a:lnTo>
                      <a:lnTo>
                        <a:pt x="135" y="485"/>
                      </a:lnTo>
                      <a:lnTo>
                        <a:pt x="0" y="463"/>
                      </a:lnTo>
                      <a:lnTo>
                        <a:pt x="60" y="266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4" name="Freeform 8"/>
                <p:cNvSpPr>
                  <a:spLocks noChangeAspect="1"/>
                </p:cNvSpPr>
                <p:nvPr/>
              </p:nvSpPr>
              <p:spPr bwMode="auto">
                <a:xfrm>
                  <a:off x="4609" y="1607"/>
                  <a:ext cx="469" cy="53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387" y="0"/>
                    </a:cxn>
                    <a:cxn ang="0">
                      <a:pos x="67" y="218"/>
                    </a:cxn>
                    <a:cxn ang="0">
                      <a:pos x="223" y="439"/>
                    </a:cxn>
                  </a:cxnLst>
                  <a:rect l="0" t="0" r="r" b="b"/>
                  <a:pathLst>
                    <a:path w="387" h="439">
                      <a:moveTo>
                        <a:pt x="0" y="21"/>
                      </a:moveTo>
                      <a:lnTo>
                        <a:pt x="387" y="0"/>
                      </a:lnTo>
                      <a:lnTo>
                        <a:pt x="67" y="218"/>
                      </a:lnTo>
                      <a:lnTo>
                        <a:pt x="223" y="439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5" name="Freeform 9"/>
                <p:cNvSpPr>
                  <a:spLocks noChangeAspect="1"/>
                </p:cNvSpPr>
                <p:nvPr/>
              </p:nvSpPr>
              <p:spPr bwMode="auto">
                <a:xfrm>
                  <a:off x="3712" y="2203"/>
                  <a:ext cx="354" cy="714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92" y="216"/>
                    </a:cxn>
                    <a:cxn ang="0">
                      <a:pos x="88" y="408"/>
                    </a:cxn>
                    <a:cxn ang="0">
                      <a:pos x="0" y="444"/>
                    </a:cxn>
                    <a:cxn ang="0">
                      <a:pos x="9" y="525"/>
                    </a:cxn>
                    <a:cxn ang="0">
                      <a:pos x="96" y="590"/>
                    </a:cxn>
                    <a:cxn ang="0">
                      <a:pos x="196" y="508"/>
                    </a:cxn>
                    <a:cxn ang="0">
                      <a:pos x="4" y="446"/>
                    </a:cxn>
                  </a:cxnLst>
                  <a:rect l="0" t="0" r="r" b="b"/>
                  <a:pathLst>
                    <a:path w="292" h="590">
                      <a:moveTo>
                        <a:pt x="213" y="0"/>
                      </a:moveTo>
                      <a:lnTo>
                        <a:pt x="292" y="216"/>
                      </a:lnTo>
                      <a:lnTo>
                        <a:pt x="88" y="408"/>
                      </a:lnTo>
                      <a:lnTo>
                        <a:pt x="0" y="444"/>
                      </a:lnTo>
                      <a:lnTo>
                        <a:pt x="9" y="525"/>
                      </a:lnTo>
                      <a:lnTo>
                        <a:pt x="96" y="590"/>
                      </a:lnTo>
                      <a:lnTo>
                        <a:pt x="196" y="508"/>
                      </a:lnTo>
                      <a:lnTo>
                        <a:pt x="4" y="446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6" name="Freeform 10"/>
                <p:cNvSpPr>
                  <a:spLocks noChangeAspect="1"/>
                </p:cNvSpPr>
                <p:nvPr/>
              </p:nvSpPr>
              <p:spPr bwMode="auto">
                <a:xfrm>
                  <a:off x="3947" y="2818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3">
                      <a:moveTo>
                        <a:pt x="0" y="3"/>
                      </a:moveTo>
                      <a:cubicBezTo>
                        <a:pt x="2" y="2"/>
                        <a:pt x="7" y="0"/>
                        <a:pt x="7" y="0"/>
                      </a:cubicBezTo>
                      <a:cubicBezTo>
                        <a:pt x="7" y="0"/>
                        <a:pt x="2" y="2"/>
                        <a:pt x="0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7" name="Line 1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49" y="2751"/>
                  <a:ext cx="262" cy="67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8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3831" y="2911"/>
                  <a:ext cx="75" cy="139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49" name="Freeform 13"/>
                <p:cNvSpPr>
                  <a:spLocks noChangeAspect="1"/>
                </p:cNvSpPr>
                <p:nvPr/>
              </p:nvSpPr>
              <p:spPr bwMode="auto">
                <a:xfrm>
                  <a:off x="3997" y="1632"/>
                  <a:ext cx="805" cy="1009"/>
                </a:xfrm>
                <a:custGeom>
                  <a:avLst/>
                  <a:gdLst/>
                  <a:ahLst/>
                  <a:cxnLst>
                    <a:cxn ang="0">
                      <a:pos x="588" y="833"/>
                    </a:cxn>
                    <a:cxn ang="0">
                      <a:pos x="665" y="576"/>
                    </a:cxn>
                    <a:cxn ang="0">
                      <a:pos x="362" y="567"/>
                    </a:cxn>
                    <a:cxn ang="0">
                      <a:pos x="501" y="406"/>
                    </a:cxn>
                    <a:cxn ang="0">
                      <a:pos x="571" y="199"/>
                    </a:cxn>
                    <a:cxn ang="0">
                      <a:pos x="509" y="0"/>
                    </a:cxn>
                    <a:cxn ang="0">
                      <a:pos x="0" y="211"/>
                    </a:cxn>
                  </a:cxnLst>
                  <a:rect l="0" t="0" r="r" b="b"/>
                  <a:pathLst>
                    <a:path w="665" h="833">
                      <a:moveTo>
                        <a:pt x="588" y="833"/>
                      </a:moveTo>
                      <a:lnTo>
                        <a:pt x="665" y="576"/>
                      </a:lnTo>
                      <a:lnTo>
                        <a:pt x="362" y="567"/>
                      </a:lnTo>
                      <a:lnTo>
                        <a:pt x="501" y="406"/>
                      </a:lnTo>
                      <a:lnTo>
                        <a:pt x="571" y="199"/>
                      </a:lnTo>
                      <a:lnTo>
                        <a:pt x="509" y="0"/>
                      </a:lnTo>
                      <a:lnTo>
                        <a:pt x="0" y="211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0" name="Freeform 14"/>
                <p:cNvSpPr>
                  <a:spLocks noChangeAspect="1"/>
                </p:cNvSpPr>
                <p:nvPr/>
              </p:nvSpPr>
              <p:spPr bwMode="auto">
                <a:xfrm>
                  <a:off x="3781" y="2917"/>
                  <a:ext cx="311" cy="380"/>
                </a:xfrm>
                <a:custGeom>
                  <a:avLst/>
                  <a:gdLst/>
                  <a:ahLst/>
                  <a:cxnLst>
                    <a:cxn ang="0">
                      <a:pos x="0" y="314"/>
                    </a:cxn>
                    <a:cxn ang="0">
                      <a:pos x="17" y="302"/>
                    </a:cxn>
                    <a:cxn ang="0">
                      <a:pos x="101" y="106"/>
                    </a:cxn>
                    <a:cxn ang="0">
                      <a:pos x="161" y="274"/>
                    </a:cxn>
                    <a:cxn ang="0">
                      <a:pos x="257" y="7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57" h="314">
                      <a:moveTo>
                        <a:pt x="0" y="314"/>
                      </a:moveTo>
                      <a:cubicBezTo>
                        <a:pt x="7" y="312"/>
                        <a:pt x="17" y="302"/>
                        <a:pt x="17" y="302"/>
                      </a:cubicBezTo>
                      <a:lnTo>
                        <a:pt x="101" y="106"/>
                      </a:lnTo>
                      <a:lnTo>
                        <a:pt x="161" y="274"/>
                      </a:lnTo>
                      <a:lnTo>
                        <a:pt x="257" y="7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1" name="Freeform 15"/>
                <p:cNvSpPr>
                  <a:spLocks noChangeAspect="1"/>
                </p:cNvSpPr>
                <p:nvPr/>
              </p:nvSpPr>
              <p:spPr bwMode="auto">
                <a:xfrm>
                  <a:off x="4200" y="2583"/>
                  <a:ext cx="648" cy="401"/>
                </a:xfrm>
                <a:custGeom>
                  <a:avLst/>
                  <a:gdLst/>
                  <a:ahLst/>
                  <a:cxnLst>
                    <a:cxn ang="0">
                      <a:pos x="53" y="331"/>
                    </a:cxn>
                    <a:cxn ang="0">
                      <a:pos x="0" y="137"/>
                    </a:cxn>
                    <a:cxn ang="0">
                      <a:pos x="391" y="226"/>
                    </a:cxn>
                    <a:cxn ang="0">
                      <a:pos x="535" y="0"/>
                    </a:cxn>
                  </a:cxnLst>
                  <a:rect l="0" t="0" r="r" b="b"/>
                  <a:pathLst>
                    <a:path w="535" h="331">
                      <a:moveTo>
                        <a:pt x="53" y="331"/>
                      </a:moveTo>
                      <a:lnTo>
                        <a:pt x="0" y="137"/>
                      </a:lnTo>
                      <a:lnTo>
                        <a:pt x="391" y="226"/>
                      </a:lnTo>
                      <a:lnTo>
                        <a:pt x="535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2" name="Line 1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40" y="2421"/>
                  <a:ext cx="104" cy="164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3" name="Line 1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944" y="2103"/>
                  <a:ext cx="87" cy="32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4" name="Line 1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63" y="2315"/>
                  <a:ext cx="381" cy="158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5" name="Line 1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1" y="2330"/>
                  <a:ext cx="423" cy="34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6" name="Line 2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9" y="2635"/>
                  <a:ext cx="320" cy="3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7957" name="Line 2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61" y="2984"/>
                  <a:ext cx="398" cy="8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 noChangeAspect="1"/>
              </p:cNvGrpSpPr>
              <p:nvPr/>
            </p:nvGrpSpPr>
            <p:grpSpPr bwMode="auto">
              <a:xfrm>
                <a:off x="2318" y="1614"/>
                <a:ext cx="1702" cy="1999"/>
                <a:chOff x="3247" y="1580"/>
                <a:chExt cx="2077" cy="2438"/>
              </a:xfrm>
            </p:grpSpPr>
            <p:sp>
              <p:nvSpPr>
                <p:cNvPr id="807959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4040" y="243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24"/>
                <p:cNvGrpSpPr>
                  <a:grpSpLocks noChangeAspect="1"/>
                </p:cNvGrpSpPr>
                <p:nvPr/>
              </p:nvGrpSpPr>
              <p:grpSpPr bwMode="auto">
                <a:xfrm>
                  <a:off x="3247" y="2957"/>
                  <a:ext cx="1344" cy="1061"/>
                  <a:chOff x="3247" y="2957"/>
                  <a:chExt cx="1344" cy="1061"/>
                </a:xfrm>
              </p:grpSpPr>
              <p:sp>
                <p:nvSpPr>
                  <p:cNvPr id="807961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3" y="30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2" name="Oval 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7" y="330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3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322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64" name="Oval 2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90" y="312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7" name="Group 2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94" y="3374"/>
                    <a:ext cx="197" cy="644"/>
                    <a:chOff x="4394" y="3374"/>
                    <a:chExt cx="197" cy="644"/>
                  </a:xfrm>
                </p:grpSpPr>
                <p:sp>
                  <p:nvSpPr>
                    <p:cNvPr id="807966" name="Oval 3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94" y="3374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67" name="Oval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33" y="396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68" name="Oval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5" y="3558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07969" name="Oval 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58" y="326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0" name="Oval 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69" y="296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1" name="Oval 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3" y="2957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" name="Group 36"/>
                <p:cNvGrpSpPr>
                  <a:grpSpLocks noChangeAspect="1"/>
                </p:cNvGrpSpPr>
                <p:nvPr/>
              </p:nvGrpSpPr>
              <p:grpSpPr bwMode="auto">
                <a:xfrm>
                  <a:off x="3947" y="1580"/>
                  <a:ext cx="1360" cy="872"/>
                  <a:chOff x="3947" y="1580"/>
                  <a:chExt cx="1360" cy="872"/>
                </a:xfrm>
              </p:grpSpPr>
              <p:sp>
                <p:nvSpPr>
                  <p:cNvPr id="807973" name="Oval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217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4" name="Oval 3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72" y="229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5" name="Oval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08" y="229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76" name="Oval 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16" y="239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9" name="Group 4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62" y="1580"/>
                    <a:ext cx="1345" cy="584"/>
                    <a:chOff x="3962" y="1580"/>
                    <a:chExt cx="1345" cy="584"/>
                  </a:xfrm>
                </p:grpSpPr>
                <p:sp>
                  <p:nvSpPr>
                    <p:cNvPr id="807978" name="Oval 4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9" y="201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79" name="Oval 4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9" y="1609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0" name="Oval 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2" y="1853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1" name="Oval 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46" y="210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2" name="Oval 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7" y="2101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3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8" y="1815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4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2" y="158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5" name="Oval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62" y="1846"/>
                      <a:ext cx="58" cy="59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7986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04" y="2072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28575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3685" y="2414"/>
                  <a:ext cx="1639" cy="598"/>
                  <a:chOff x="3685" y="2414"/>
                  <a:chExt cx="1639" cy="598"/>
                </a:xfrm>
              </p:grpSpPr>
              <p:sp>
                <p:nvSpPr>
                  <p:cNvPr id="807988" name="Oval 5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55" y="2597"/>
                    <a:ext cx="69" cy="6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89" name="Oval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5" y="288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0" name="Oval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24" y="295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1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73" y="272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2" name="Oval 5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46" y="283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3" name="Oval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85" y="2711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4" name="Oval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04" y="28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5" name="Oval 5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23" y="279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6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91" y="265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7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82" y="261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8" name="Oval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11" y="255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7999" name="Oval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1" y="264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00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4" y="2414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01" name="Oval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8" y="25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66"/>
              <p:cNvGrpSpPr>
                <a:grpSpLocks noChangeAspect="1"/>
              </p:cNvGrpSpPr>
              <p:nvPr/>
            </p:nvGrpSpPr>
            <p:grpSpPr bwMode="auto">
              <a:xfrm>
                <a:off x="2339" y="1639"/>
                <a:ext cx="1659" cy="1958"/>
                <a:chOff x="3276" y="1607"/>
                <a:chExt cx="2025" cy="2388"/>
              </a:xfrm>
            </p:grpSpPr>
            <p:sp>
              <p:nvSpPr>
                <p:cNvPr id="808003" name="Freeform 67"/>
                <p:cNvSpPr>
                  <a:spLocks noChangeAspect="1"/>
                </p:cNvSpPr>
                <p:nvPr/>
              </p:nvSpPr>
              <p:spPr bwMode="auto">
                <a:xfrm>
                  <a:off x="3276" y="1607"/>
                  <a:ext cx="2025" cy="1726"/>
                </a:xfrm>
                <a:custGeom>
                  <a:avLst/>
                  <a:gdLst/>
                  <a:ahLst/>
                  <a:cxnLst>
                    <a:cxn ang="0">
                      <a:pos x="0" y="1425"/>
                    </a:cxn>
                    <a:cxn ang="0">
                      <a:pos x="422" y="1392"/>
                    </a:cxn>
                    <a:cxn ang="0">
                      <a:pos x="573" y="1360"/>
                    </a:cxn>
                    <a:cxn ang="0">
                      <a:pos x="861" y="1274"/>
                    </a:cxn>
                    <a:cxn ang="0">
                      <a:pos x="1137" y="1137"/>
                    </a:cxn>
                    <a:cxn ang="0">
                      <a:pos x="1154" y="1027"/>
                    </a:cxn>
                    <a:cxn ang="0">
                      <a:pos x="1190" y="854"/>
                    </a:cxn>
                    <a:cxn ang="0">
                      <a:pos x="1291" y="806"/>
                    </a:cxn>
                    <a:cxn ang="0">
                      <a:pos x="1672" y="849"/>
                    </a:cxn>
                    <a:cxn ang="0">
                      <a:pos x="1255" y="600"/>
                    </a:cxn>
                    <a:cxn ang="0">
                      <a:pos x="1322" y="434"/>
                    </a:cxn>
                    <a:cxn ang="0">
                      <a:pos x="1456" y="410"/>
                    </a:cxn>
                    <a:cxn ang="0">
                      <a:pos x="1660" y="360"/>
                    </a:cxn>
                    <a:cxn ang="0">
                      <a:pos x="1490" y="0"/>
                    </a:cxn>
                    <a:cxn ang="0">
                      <a:pos x="1485" y="201"/>
                    </a:cxn>
                    <a:cxn ang="0">
                      <a:pos x="1449" y="410"/>
                    </a:cxn>
                  </a:cxnLst>
                  <a:rect l="0" t="0" r="r" b="b"/>
                  <a:pathLst>
                    <a:path w="1672" h="1425">
                      <a:moveTo>
                        <a:pt x="0" y="1425"/>
                      </a:moveTo>
                      <a:lnTo>
                        <a:pt x="422" y="1392"/>
                      </a:lnTo>
                      <a:lnTo>
                        <a:pt x="573" y="1360"/>
                      </a:lnTo>
                      <a:lnTo>
                        <a:pt x="861" y="1274"/>
                      </a:lnTo>
                      <a:lnTo>
                        <a:pt x="1137" y="1137"/>
                      </a:lnTo>
                      <a:lnTo>
                        <a:pt x="1154" y="1027"/>
                      </a:lnTo>
                      <a:lnTo>
                        <a:pt x="1190" y="854"/>
                      </a:lnTo>
                      <a:lnTo>
                        <a:pt x="1291" y="806"/>
                      </a:lnTo>
                      <a:lnTo>
                        <a:pt x="1672" y="849"/>
                      </a:lnTo>
                      <a:lnTo>
                        <a:pt x="1255" y="600"/>
                      </a:lnTo>
                      <a:lnTo>
                        <a:pt x="1322" y="434"/>
                      </a:lnTo>
                      <a:lnTo>
                        <a:pt x="1456" y="410"/>
                      </a:lnTo>
                      <a:lnTo>
                        <a:pt x="1660" y="360"/>
                      </a:lnTo>
                      <a:lnTo>
                        <a:pt x="1490" y="0"/>
                      </a:lnTo>
                      <a:lnTo>
                        <a:pt x="1485" y="201"/>
                      </a:lnTo>
                      <a:lnTo>
                        <a:pt x="1449" y="41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4" name="Freeform 68"/>
                <p:cNvSpPr>
                  <a:spLocks noChangeAspect="1"/>
                </p:cNvSpPr>
                <p:nvPr/>
              </p:nvSpPr>
              <p:spPr bwMode="auto">
                <a:xfrm>
                  <a:off x="3906" y="1877"/>
                  <a:ext cx="657" cy="2118"/>
                </a:xfrm>
                <a:custGeom>
                  <a:avLst/>
                  <a:gdLst/>
                  <a:ahLst/>
                  <a:cxnLst>
                    <a:cxn ang="0">
                      <a:pos x="543" y="1749"/>
                    </a:cxn>
                    <a:cxn ang="0">
                      <a:pos x="538" y="1413"/>
                    </a:cxn>
                    <a:cxn ang="0">
                      <a:pos x="425" y="1262"/>
                    </a:cxn>
                    <a:cxn ang="0">
                      <a:pos x="339" y="1053"/>
                    </a:cxn>
                    <a:cxn ang="0">
                      <a:pos x="296" y="917"/>
                    </a:cxn>
                    <a:cxn ang="0">
                      <a:pos x="156" y="926"/>
                    </a:cxn>
                    <a:cxn ang="0">
                      <a:pos x="248" y="725"/>
                    </a:cxn>
                    <a:cxn ang="0">
                      <a:pos x="406" y="657"/>
                    </a:cxn>
                    <a:cxn ang="0">
                      <a:pos x="298" y="597"/>
                    </a:cxn>
                    <a:cxn ang="0">
                      <a:pos x="135" y="485"/>
                    </a:cxn>
                    <a:cxn ang="0">
                      <a:pos x="0" y="463"/>
                    </a:cxn>
                    <a:cxn ang="0">
                      <a:pos x="60" y="266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543" h="1749">
                      <a:moveTo>
                        <a:pt x="543" y="1749"/>
                      </a:moveTo>
                      <a:lnTo>
                        <a:pt x="538" y="1413"/>
                      </a:lnTo>
                      <a:lnTo>
                        <a:pt x="425" y="1262"/>
                      </a:lnTo>
                      <a:lnTo>
                        <a:pt x="339" y="1053"/>
                      </a:lnTo>
                      <a:lnTo>
                        <a:pt x="296" y="917"/>
                      </a:lnTo>
                      <a:lnTo>
                        <a:pt x="156" y="926"/>
                      </a:lnTo>
                      <a:lnTo>
                        <a:pt x="248" y="725"/>
                      </a:lnTo>
                      <a:lnTo>
                        <a:pt x="406" y="657"/>
                      </a:lnTo>
                      <a:lnTo>
                        <a:pt x="298" y="597"/>
                      </a:lnTo>
                      <a:lnTo>
                        <a:pt x="135" y="485"/>
                      </a:lnTo>
                      <a:lnTo>
                        <a:pt x="0" y="463"/>
                      </a:lnTo>
                      <a:lnTo>
                        <a:pt x="60" y="266"/>
                      </a:lnTo>
                      <a:lnTo>
                        <a:pt x="72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5" name="Freeform 69"/>
                <p:cNvSpPr>
                  <a:spLocks noChangeAspect="1"/>
                </p:cNvSpPr>
                <p:nvPr/>
              </p:nvSpPr>
              <p:spPr bwMode="auto">
                <a:xfrm>
                  <a:off x="4609" y="1607"/>
                  <a:ext cx="469" cy="53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387" y="0"/>
                    </a:cxn>
                    <a:cxn ang="0">
                      <a:pos x="67" y="218"/>
                    </a:cxn>
                    <a:cxn ang="0">
                      <a:pos x="223" y="439"/>
                    </a:cxn>
                  </a:cxnLst>
                  <a:rect l="0" t="0" r="r" b="b"/>
                  <a:pathLst>
                    <a:path w="387" h="439">
                      <a:moveTo>
                        <a:pt x="0" y="21"/>
                      </a:moveTo>
                      <a:lnTo>
                        <a:pt x="387" y="0"/>
                      </a:lnTo>
                      <a:lnTo>
                        <a:pt x="67" y="218"/>
                      </a:lnTo>
                      <a:lnTo>
                        <a:pt x="223" y="439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6" name="Freeform 70"/>
                <p:cNvSpPr>
                  <a:spLocks noChangeAspect="1"/>
                </p:cNvSpPr>
                <p:nvPr/>
              </p:nvSpPr>
              <p:spPr bwMode="auto">
                <a:xfrm>
                  <a:off x="3712" y="2203"/>
                  <a:ext cx="354" cy="714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292" y="216"/>
                    </a:cxn>
                    <a:cxn ang="0">
                      <a:pos x="88" y="408"/>
                    </a:cxn>
                    <a:cxn ang="0">
                      <a:pos x="0" y="444"/>
                    </a:cxn>
                    <a:cxn ang="0">
                      <a:pos x="9" y="525"/>
                    </a:cxn>
                    <a:cxn ang="0">
                      <a:pos x="96" y="590"/>
                    </a:cxn>
                    <a:cxn ang="0">
                      <a:pos x="196" y="508"/>
                    </a:cxn>
                    <a:cxn ang="0">
                      <a:pos x="4" y="446"/>
                    </a:cxn>
                  </a:cxnLst>
                  <a:rect l="0" t="0" r="r" b="b"/>
                  <a:pathLst>
                    <a:path w="292" h="590">
                      <a:moveTo>
                        <a:pt x="213" y="0"/>
                      </a:moveTo>
                      <a:lnTo>
                        <a:pt x="292" y="216"/>
                      </a:lnTo>
                      <a:lnTo>
                        <a:pt x="88" y="408"/>
                      </a:lnTo>
                      <a:lnTo>
                        <a:pt x="0" y="444"/>
                      </a:lnTo>
                      <a:lnTo>
                        <a:pt x="9" y="525"/>
                      </a:lnTo>
                      <a:lnTo>
                        <a:pt x="96" y="590"/>
                      </a:lnTo>
                      <a:lnTo>
                        <a:pt x="196" y="508"/>
                      </a:lnTo>
                      <a:lnTo>
                        <a:pt x="4" y="446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7" name="Freeform 71"/>
                <p:cNvSpPr>
                  <a:spLocks noChangeAspect="1"/>
                </p:cNvSpPr>
                <p:nvPr/>
              </p:nvSpPr>
              <p:spPr bwMode="auto">
                <a:xfrm>
                  <a:off x="3947" y="2818"/>
                  <a:ext cx="8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3">
                      <a:moveTo>
                        <a:pt x="0" y="3"/>
                      </a:moveTo>
                      <a:cubicBezTo>
                        <a:pt x="2" y="2"/>
                        <a:pt x="7" y="0"/>
                        <a:pt x="7" y="0"/>
                      </a:cubicBezTo>
                      <a:cubicBezTo>
                        <a:pt x="7" y="0"/>
                        <a:pt x="2" y="2"/>
                        <a:pt x="0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8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3949" y="2751"/>
                  <a:ext cx="262" cy="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09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3831" y="2911"/>
                  <a:ext cx="75" cy="1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0" name="Freeform 74"/>
                <p:cNvSpPr>
                  <a:spLocks noChangeAspect="1"/>
                </p:cNvSpPr>
                <p:nvPr/>
              </p:nvSpPr>
              <p:spPr bwMode="auto">
                <a:xfrm>
                  <a:off x="3997" y="1632"/>
                  <a:ext cx="805" cy="1009"/>
                </a:xfrm>
                <a:custGeom>
                  <a:avLst/>
                  <a:gdLst/>
                  <a:ahLst/>
                  <a:cxnLst>
                    <a:cxn ang="0">
                      <a:pos x="588" y="833"/>
                    </a:cxn>
                    <a:cxn ang="0">
                      <a:pos x="665" y="576"/>
                    </a:cxn>
                    <a:cxn ang="0">
                      <a:pos x="362" y="567"/>
                    </a:cxn>
                    <a:cxn ang="0">
                      <a:pos x="501" y="406"/>
                    </a:cxn>
                    <a:cxn ang="0">
                      <a:pos x="571" y="199"/>
                    </a:cxn>
                    <a:cxn ang="0">
                      <a:pos x="509" y="0"/>
                    </a:cxn>
                    <a:cxn ang="0">
                      <a:pos x="0" y="211"/>
                    </a:cxn>
                  </a:cxnLst>
                  <a:rect l="0" t="0" r="r" b="b"/>
                  <a:pathLst>
                    <a:path w="665" h="833">
                      <a:moveTo>
                        <a:pt x="588" y="833"/>
                      </a:moveTo>
                      <a:lnTo>
                        <a:pt x="665" y="576"/>
                      </a:lnTo>
                      <a:lnTo>
                        <a:pt x="362" y="567"/>
                      </a:lnTo>
                      <a:lnTo>
                        <a:pt x="501" y="406"/>
                      </a:lnTo>
                      <a:lnTo>
                        <a:pt x="571" y="199"/>
                      </a:lnTo>
                      <a:lnTo>
                        <a:pt x="509" y="0"/>
                      </a:lnTo>
                      <a:lnTo>
                        <a:pt x="0" y="21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1" name="Freeform 75"/>
                <p:cNvSpPr>
                  <a:spLocks noChangeAspect="1"/>
                </p:cNvSpPr>
                <p:nvPr/>
              </p:nvSpPr>
              <p:spPr bwMode="auto">
                <a:xfrm>
                  <a:off x="3781" y="2917"/>
                  <a:ext cx="311" cy="380"/>
                </a:xfrm>
                <a:custGeom>
                  <a:avLst/>
                  <a:gdLst/>
                  <a:ahLst/>
                  <a:cxnLst>
                    <a:cxn ang="0">
                      <a:pos x="0" y="314"/>
                    </a:cxn>
                    <a:cxn ang="0">
                      <a:pos x="17" y="302"/>
                    </a:cxn>
                    <a:cxn ang="0">
                      <a:pos x="101" y="106"/>
                    </a:cxn>
                    <a:cxn ang="0">
                      <a:pos x="161" y="274"/>
                    </a:cxn>
                    <a:cxn ang="0">
                      <a:pos x="257" y="7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57" h="314">
                      <a:moveTo>
                        <a:pt x="0" y="314"/>
                      </a:moveTo>
                      <a:cubicBezTo>
                        <a:pt x="7" y="312"/>
                        <a:pt x="17" y="302"/>
                        <a:pt x="17" y="302"/>
                      </a:cubicBezTo>
                      <a:lnTo>
                        <a:pt x="101" y="106"/>
                      </a:lnTo>
                      <a:lnTo>
                        <a:pt x="161" y="274"/>
                      </a:lnTo>
                      <a:lnTo>
                        <a:pt x="257" y="70"/>
                      </a:lnTo>
                      <a:lnTo>
                        <a:pt x="39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2" name="Freeform 76"/>
                <p:cNvSpPr>
                  <a:spLocks noChangeAspect="1"/>
                </p:cNvSpPr>
                <p:nvPr/>
              </p:nvSpPr>
              <p:spPr bwMode="auto">
                <a:xfrm>
                  <a:off x="4200" y="2583"/>
                  <a:ext cx="648" cy="401"/>
                </a:xfrm>
                <a:custGeom>
                  <a:avLst/>
                  <a:gdLst/>
                  <a:ahLst/>
                  <a:cxnLst>
                    <a:cxn ang="0">
                      <a:pos x="53" y="331"/>
                    </a:cxn>
                    <a:cxn ang="0">
                      <a:pos x="0" y="137"/>
                    </a:cxn>
                    <a:cxn ang="0">
                      <a:pos x="391" y="226"/>
                    </a:cxn>
                    <a:cxn ang="0">
                      <a:pos x="535" y="0"/>
                    </a:cxn>
                  </a:cxnLst>
                  <a:rect l="0" t="0" r="r" b="b"/>
                  <a:pathLst>
                    <a:path w="535" h="331">
                      <a:moveTo>
                        <a:pt x="53" y="331"/>
                      </a:moveTo>
                      <a:lnTo>
                        <a:pt x="0" y="137"/>
                      </a:lnTo>
                      <a:lnTo>
                        <a:pt x="391" y="226"/>
                      </a:lnTo>
                      <a:lnTo>
                        <a:pt x="535" y="0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3" name="Line 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840" y="2421"/>
                  <a:ext cx="104" cy="1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4" name="Line 7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944" y="2103"/>
                  <a:ext cx="87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5" name="Line 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063" y="2315"/>
                  <a:ext cx="381" cy="15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6" name="Line 8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1" y="2330"/>
                  <a:ext cx="423" cy="3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7" name="Line 8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389" y="2635"/>
                  <a:ext cx="320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8018" name="Line 8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4261" y="2984"/>
                  <a:ext cx="398" cy="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83"/>
              <p:cNvGrpSpPr>
                <a:grpSpLocks noChangeAspect="1"/>
              </p:cNvGrpSpPr>
              <p:nvPr/>
            </p:nvGrpSpPr>
            <p:grpSpPr bwMode="auto">
              <a:xfrm>
                <a:off x="2315" y="1617"/>
                <a:ext cx="1702" cy="1999"/>
                <a:chOff x="3247" y="1580"/>
                <a:chExt cx="2077" cy="2438"/>
              </a:xfrm>
            </p:grpSpPr>
            <p:sp>
              <p:nvSpPr>
                <p:cNvPr id="808020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4040" y="243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3247" y="2957"/>
                  <a:ext cx="1344" cy="1061"/>
                  <a:chOff x="3247" y="2957"/>
                  <a:chExt cx="1344" cy="1061"/>
                </a:xfrm>
              </p:grpSpPr>
              <p:sp>
                <p:nvSpPr>
                  <p:cNvPr id="808022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3" y="30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3" name="Oval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247" y="330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4" name="Oval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322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25" name="Oval 8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90" y="312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4" name="Group 9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94" y="3374"/>
                    <a:ext cx="197" cy="644"/>
                    <a:chOff x="4394" y="3374"/>
                    <a:chExt cx="197" cy="644"/>
                  </a:xfrm>
                </p:grpSpPr>
                <p:sp>
                  <p:nvSpPr>
                    <p:cNvPr id="808027" name="Oval 9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394" y="3374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28" name="Oval 9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33" y="396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29" name="Oval 9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25" y="3558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08030" name="Oval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58" y="326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1" name="Oval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069" y="296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2" name="Oval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3" y="2957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97"/>
                <p:cNvGrpSpPr>
                  <a:grpSpLocks noChangeAspect="1"/>
                </p:cNvGrpSpPr>
                <p:nvPr/>
              </p:nvGrpSpPr>
              <p:grpSpPr bwMode="auto">
                <a:xfrm>
                  <a:off x="3947" y="1580"/>
                  <a:ext cx="1360" cy="872"/>
                  <a:chOff x="3947" y="1580"/>
                  <a:chExt cx="1360" cy="872"/>
                </a:xfrm>
              </p:grpSpPr>
              <p:sp>
                <p:nvSpPr>
                  <p:cNvPr id="808034" name="Oval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47" y="217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5" name="Oval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72" y="229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6" name="Oval 10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408" y="229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37" name="Oval 10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16" y="239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6" name="Group 10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962" y="1580"/>
                    <a:ext cx="1345" cy="584"/>
                    <a:chOff x="3962" y="1580"/>
                    <a:chExt cx="1345" cy="584"/>
                  </a:xfrm>
                </p:grpSpPr>
                <p:sp>
                  <p:nvSpPr>
                    <p:cNvPr id="808039" name="Oval 1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9" y="201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0" name="Oval 10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79" y="1609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1" name="Oval 10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962" y="1853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2" name="Oval 10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846" y="2106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3" name="Oval 10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567" y="2101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4" name="Oval 1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8" y="1815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5" name="Oval 1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42" y="1580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6" name="Oval 11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662" y="1846"/>
                      <a:ext cx="58" cy="59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08047" name="Oval 1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004" y="2072"/>
                      <a:ext cx="58" cy="5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7" name="Group 112"/>
                <p:cNvGrpSpPr>
                  <a:grpSpLocks noChangeAspect="1"/>
                </p:cNvGrpSpPr>
                <p:nvPr/>
              </p:nvGrpSpPr>
              <p:grpSpPr bwMode="auto">
                <a:xfrm>
                  <a:off x="3685" y="2414"/>
                  <a:ext cx="1639" cy="598"/>
                  <a:chOff x="3685" y="2414"/>
                  <a:chExt cx="1639" cy="598"/>
                </a:xfrm>
              </p:grpSpPr>
              <p:sp>
                <p:nvSpPr>
                  <p:cNvPr id="808049" name="Oval 11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55" y="2597"/>
                    <a:ext cx="69" cy="6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0" name="Oval 11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05" y="288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1" name="Oval 11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24" y="2953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2" name="Oval 11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173" y="2722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3" name="Oval 1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46" y="283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4" name="Oval 1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685" y="2711"/>
                    <a:ext cx="59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5" name="Oval 1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04" y="28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6" name="Oval 1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23" y="279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7" name="Oval 12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791" y="265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8" name="Oval 1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82" y="261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59" name="Oval 1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11" y="255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0" name="Oval 1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61" y="264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1" name="Oval 1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884" y="2414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8062" name="Oval 12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38" y="25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08063" name="Text Box 127"/>
            <p:cNvSpPr txBox="1">
              <a:spLocks noChangeArrowheads="1"/>
            </p:cNvSpPr>
            <p:nvPr/>
          </p:nvSpPr>
          <p:spPr bwMode="auto">
            <a:xfrm>
              <a:off x="778" y="811"/>
              <a:ext cx="1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road network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5154613" y="1276350"/>
            <a:ext cx="2220912" cy="2617788"/>
            <a:chOff x="3247" y="713"/>
            <a:chExt cx="1399" cy="1649"/>
          </a:xfrm>
        </p:grpSpPr>
        <p:grpSp>
          <p:nvGrpSpPr>
            <p:cNvPr id="19" name="Group 128"/>
            <p:cNvGrpSpPr>
              <a:grpSpLocks/>
            </p:cNvGrpSpPr>
            <p:nvPr/>
          </p:nvGrpSpPr>
          <p:grpSpPr bwMode="auto">
            <a:xfrm>
              <a:off x="3288" y="970"/>
              <a:ext cx="1318" cy="1392"/>
              <a:chOff x="3078" y="844"/>
              <a:chExt cx="1841" cy="1688"/>
            </a:xfrm>
          </p:grpSpPr>
          <p:grpSp>
            <p:nvGrpSpPr>
              <p:cNvPr id="20" name="Group 129"/>
              <p:cNvGrpSpPr>
                <a:grpSpLocks/>
              </p:cNvGrpSpPr>
              <p:nvPr/>
            </p:nvGrpSpPr>
            <p:grpSpPr bwMode="auto">
              <a:xfrm>
                <a:off x="3262" y="910"/>
                <a:ext cx="1431" cy="1468"/>
                <a:chOff x="3262" y="910"/>
                <a:chExt cx="1431" cy="1468"/>
              </a:xfrm>
            </p:grpSpPr>
            <p:sp>
              <p:nvSpPr>
                <p:cNvPr id="808066" name="Line 130"/>
                <p:cNvSpPr>
                  <a:spLocks noChangeShapeType="1"/>
                </p:cNvSpPr>
                <p:nvPr/>
              </p:nvSpPr>
              <p:spPr bwMode="auto">
                <a:xfrm>
                  <a:off x="3262" y="1044"/>
                  <a:ext cx="370" cy="28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7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3632" y="910"/>
                  <a:ext cx="268" cy="421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8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3447" y="1331"/>
                  <a:ext cx="185" cy="1045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69" name="Line 133"/>
                <p:cNvSpPr>
                  <a:spLocks noChangeShapeType="1"/>
                </p:cNvSpPr>
                <p:nvPr/>
              </p:nvSpPr>
              <p:spPr bwMode="auto">
                <a:xfrm>
                  <a:off x="3447" y="2376"/>
                  <a:ext cx="539" cy="0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3986" y="2376"/>
                  <a:ext cx="480" cy="2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1" name="Line 135"/>
                <p:cNvSpPr>
                  <a:spLocks noChangeShapeType="1"/>
                </p:cNvSpPr>
                <p:nvPr/>
              </p:nvSpPr>
              <p:spPr bwMode="auto">
                <a:xfrm>
                  <a:off x="3632" y="1331"/>
                  <a:ext cx="1061" cy="257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8072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4693" y="1196"/>
                  <a:ext cx="0" cy="384"/>
                </a:xfrm>
                <a:prstGeom prst="line">
                  <a:avLst/>
                </a:prstGeom>
                <a:noFill/>
                <a:ln w="28575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808073" name="Picture 137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74" y="844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4" name="Picture 138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47" y="1196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5" name="Picture 139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78" y="910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6" name="Picture 140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66" y="1470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7" name="Picture 141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66" y="1095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8" name="Picture 142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11" y="2254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79" name="Picture 143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72" y="2252"/>
                <a:ext cx="453" cy="278"/>
              </a:xfrm>
              <a:prstGeom prst="rect">
                <a:avLst/>
              </a:prstGeom>
              <a:noFill/>
            </p:spPr>
          </p:pic>
          <p:pic>
            <p:nvPicPr>
              <p:cNvPr id="808080" name="Picture 144" descr="j028575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04" y="2225"/>
                <a:ext cx="453" cy="278"/>
              </a:xfrm>
              <a:prstGeom prst="rect">
                <a:avLst/>
              </a:prstGeom>
              <a:noFill/>
            </p:spPr>
          </p:pic>
        </p:grpSp>
        <p:sp>
          <p:nvSpPr>
            <p:cNvPr id="808081" name="Text Box 145"/>
            <p:cNvSpPr txBox="1">
              <a:spLocks noChangeArrowheads="1"/>
            </p:cNvSpPr>
            <p:nvPr/>
          </p:nvSpPr>
          <p:spPr bwMode="auto">
            <a:xfrm>
              <a:off x="3247" y="713"/>
              <a:ext cx="1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computer network</a:t>
              </a:r>
            </a:p>
          </p:txBody>
        </p:sp>
      </p:grpSp>
      <p:sp>
        <p:nvSpPr>
          <p:cNvPr id="808082" name="Text Box 146"/>
          <p:cNvSpPr txBox="1">
            <a:spLocks noChangeArrowheads="1"/>
          </p:cNvSpPr>
          <p:nvPr/>
        </p:nvSpPr>
        <p:spPr bwMode="auto">
          <a:xfrm>
            <a:off x="2905125" y="4402138"/>
            <a:ext cx="386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/>
              <a:t>execution order for processes</a:t>
            </a:r>
          </a:p>
        </p:txBody>
      </p:sp>
      <p:grpSp>
        <p:nvGrpSpPr>
          <p:cNvPr id="21" name="Group 162"/>
          <p:cNvGrpSpPr>
            <a:grpSpLocks/>
          </p:cNvGrpSpPr>
          <p:nvPr/>
        </p:nvGrpSpPr>
        <p:grpSpPr bwMode="auto">
          <a:xfrm>
            <a:off x="1836738" y="4967288"/>
            <a:ext cx="5761037" cy="1174750"/>
            <a:chOff x="1122" y="3206"/>
            <a:chExt cx="3629" cy="740"/>
          </a:xfrm>
        </p:grpSpPr>
        <p:sp>
          <p:nvSpPr>
            <p:cNvPr id="808083" name="Text Box 147"/>
            <p:cNvSpPr txBox="1">
              <a:spLocks noChangeArrowheads="1"/>
            </p:cNvSpPr>
            <p:nvPr/>
          </p:nvSpPr>
          <p:spPr bwMode="auto">
            <a:xfrm>
              <a:off x="1171" y="3319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1</a:t>
              </a:r>
            </a:p>
          </p:txBody>
        </p:sp>
        <p:sp>
          <p:nvSpPr>
            <p:cNvPr id="808084" name="Text Box 148"/>
            <p:cNvSpPr txBox="1">
              <a:spLocks noChangeArrowheads="1"/>
            </p:cNvSpPr>
            <p:nvPr/>
          </p:nvSpPr>
          <p:spPr bwMode="auto">
            <a:xfrm>
              <a:off x="1122" y="3716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2</a:t>
              </a:r>
            </a:p>
          </p:txBody>
        </p:sp>
        <p:sp>
          <p:nvSpPr>
            <p:cNvPr id="808085" name="Text Box 149"/>
            <p:cNvSpPr txBox="1">
              <a:spLocks noChangeArrowheads="1"/>
            </p:cNvSpPr>
            <p:nvPr/>
          </p:nvSpPr>
          <p:spPr bwMode="auto">
            <a:xfrm>
              <a:off x="2064" y="3543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3</a:t>
              </a:r>
            </a:p>
          </p:txBody>
        </p:sp>
        <p:sp>
          <p:nvSpPr>
            <p:cNvPr id="808086" name="Text Box 150"/>
            <p:cNvSpPr txBox="1">
              <a:spLocks noChangeArrowheads="1"/>
            </p:cNvSpPr>
            <p:nvPr/>
          </p:nvSpPr>
          <p:spPr bwMode="auto">
            <a:xfrm>
              <a:off x="3056" y="3687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5</a:t>
              </a:r>
            </a:p>
          </p:txBody>
        </p:sp>
        <p:sp>
          <p:nvSpPr>
            <p:cNvPr id="808087" name="Text Box 151"/>
            <p:cNvSpPr txBox="1">
              <a:spLocks noChangeArrowheads="1"/>
            </p:cNvSpPr>
            <p:nvPr/>
          </p:nvSpPr>
          <p:spPr bwMode="auto">
            <a:xfrm>
              <a:off x="2744" y="3206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4</a:t>
              </a:r>
            </a:p>
          </p:txBody>
        </p:sp>
        <p:sp>
          <p:nvSpPr>
            <p:cNvPr id="808088" name="Text Box 152"/>
            <p:cNvSpPr txBox="1">
              <a:spLocks noChangeArrowheads="1"/>
            </p:cNvSpPr>
            <p:nvPr/>
          </p:nvSpPr>
          <p:spPr bwMode="auto">
            <a:xfrm>
              <a:off x="4049" y="3321"/>
              <a:ext cx="702" cy="2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/>
                <a:t>process 6</a:t>
              </a:r>
            </a:p>
          </p:txBody>
        </p:sp>
        <p:sp>
          <p:nvSpPr>
            <p:cNvPr id="808089" name="Line 153"/>
            <p:cNvSpPr>
              <a:spLocks noChangeShapeType="1"/>
            </p:cNvSpPr>
            <p:nvPr/>
          </p:nvSpPr>
          <p:spPr bwMode="auto">
            <a:xfrm>
              <a:off x="1867" y="3461"/>
              <a:ext cx="197" cy="17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0" name="Line 154"/>
            <p:cNvSpPr>
              <a:spLocks noChangeShapeType="1"/>
            </p:cNvSpPr>
            <p:nvPr/>
          </p:nvSpPr>
          <p:spPr bwMode="auto">
            <a:xfrm flipV="1">
              <a:off x="1824" y="3687"/>
              <a:ext cx="240" cy="13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1" name="Line 155"/>
            <p:cNvSpPr>
              <a:spLocks noChangeShapeType="1"/>
            </p:cNvSpPr>
            <p:nvPr/>
          </p:nvSpPr>
          <p:spPr bwMode="auto">
            <a:xfrm flipV="1">
              <a:off x="1859" y="3319"/>
              <a:ext cx="885" cy="113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2" name="Line 156"/>
            <p:cNvSpPr>
              <a:spLocks noChangeShapeType="1"/>
            </p:cNvSpPr>
            <p:nvPr/>
          </p:nvSpPr>
          <p:spPr bwMode="auto">
            <a:xfrm>
              <a:off x="2766" y="3659"/>
              <a:ext cx="290" cy="137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3" name="Line 157"/>
            <p:cNvSpPr>
              <a:spLocks noChangeShapeType="1"/>
            </p:cNvSpPr>
            <p:nvPr/>
          </p:nvSpPr>
          <p:spPr bwMode="auto">
            <a:xfrm>
              <a:off x="3149" y="3462"/>
              <a:ext cx="264" cy="2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4" name="Line 158"/>
            <p:cNvSpPr>
              <a:spLocks noChangeShapeType="1"/>
            </p:cNvSpPr>
            <p:nvPr/>
          </p:nvSpPr>
          <p:spPr bwMode="auto">
            <a:xfrm flipV="1">
              <a:off x="3775" y="3462"/>
              <a:ext cx="264" cy="33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8095" name="Line 159"/>
            <p:cNvSpPr>
              <a:spLocks noChangeShapeType="1"/>
            </p:cNvSpPr>
            <p:nvPr/>
          </p:nvSpPr>
          <p:spPr bwMode="auto">
            <a:xfrm>
              <a:off x="3438" y="3294"/>
              <a:ext cx="611" cy="1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4</a:t>
            </a:r>
            <a:endParaRPr lang="en-US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133402" y="1422221"/>
            <a:ext cx="43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13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66752" y="1422221"/>
            <a:ext cx="18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8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66752" y="1422221"/>
            <a:ext cx="18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8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99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B2B2B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7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8266752" y="1422221"/>
            <a:ext cx="18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8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allAtOnce"/>
      <p:bldP spid="49" grpId="1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800" dirty="0" smtClean="0"/>
              <a:t>Correctness?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7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66752" y="1422221"/>
            <a:ext cx="18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8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125" idx="3"/>
          </p:cNvCxnSpPr>
          <p:nvPr/>
        </p:nvCxnSpPr>
        <p:spPr bwMode="auto">
          <a:xfrm flipV="1">
            <a:off x="5783970" y="1723442"/>
            <a:ext cx="729830" cy="40939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9" name="Straight Connector 98"/>
          <p:cNvCxnSpPr>
            <a:stCxn id="122" idx="3"/>
          </p:cNvCxnSpPr>
          <p:nvPr/>
        </p:nvCxnSpPr>
        <p:spPr bwMode="auto">
          <a:xfrm>
            <a:off x="6825221" y="2921965"/>
            <a:ext cx="1348656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Straight Arrow Connector 100"/>
          <p:cNvCxnSpPr>
            <a:stCxn id="119" idx="1"/>
          </p:cNvCxnSpPr>
          <p:nvPr/>
        </p:nvCxnSpPr>
        <p:spPr bwMode="auto">
          <a:xfrm flipH="1" flipV="1">
            <a:off x="5795803" y="2254855"/>
            <a:ext cx="2431778" cy="517614"/>
          </a:xfrm>
          <a:prstGeom prst="straightConnector1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5" name="Freeform 104"/>
          <p:cNvSpPr/>
          <p:nvPr/>
        </p:nvSpPr>
        <p:spPr bwMode="auto">
          <a:xfrm>
            <a:off x="8447628" y="1761003"/>
            <a:ext cx="168233" cy="979715"/>
          </a:xfrm>
          <a:custGeom>
            <a:avLst/>
            <a:gdLst>
              <a:gd name="connsiteX0" fmla="*/ 11875 w 168233"/>
              <a:gd name="connsiteY0" fmla="*/ 979715 h 979715"/>
              <a:gd name="connsiteX1" fmla="*/ 166254 w 168233"/>
              <a:gd name="connsiteY1" fmla="*/ 486889 h 979715"/>
              <a:gd name="connsiteX2" fmla="*/ 0 w 168233"/>
              <a:gd name="connsiteY2" fmla="*/ 0 h 97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233" h="979715">
                <a:moveTo>
                  <a:pt x="11875" y="979715"/>
                </a:moveTo>
                <a:cubicBezTo>
                  <a:pt x="90054" y="814945"/>
                  <a:pt x="168233" y="650175"/>
                  <a:pt x="166254" y="486889"/>
                </a:cubicBezTo>
                <a:cubicBezTo>
                  <a:pt x="164275" y="323603"/>
                  <a:pt x="82137" y="161801"/>
                  <a:pt x="0" y="0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8189339" y="1772879"/>
            <a:ext cx="139536" cy="944088"/>
          </a:xfrm>
          <a:custGeom>
            <a:avLst/>
            <a:gdLst>
              <a:gd name="connsiteX0" fmla="*/ 121723 w 139536"/>
              <a:gd name="connsiteY0" fmla="*/ 0 h 944088"/>
              <a:gd name="connsiteX1" fmla="*/ 2969 w 139536"/>
              <a:gd name="connsiteY1" fmla="*/ 439387 h 944088"/>
              <a:gd name="connsiteX2" fmla="*/ 139536 w 139536"/>
              <a:gd name="connsiteY2" fmla="*/ 944088 h 94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36" h="944088">
                <a:moveTo>
                  <a:pt x="121723" y="0"/>
                </a:moveTo>
                <a:cubicBezTo>
                  <a:pt x="60861" y="141019"/>
                  <a:pt x="0" y="282039"/>
                  <a:pt x="2969" y="439387"/>
                </a:cubicBezTo>
                <a:cubicBezTo>
                  <a:pt x="5938" y="596735"/>
                  <a:pt x="72737" y="770411"/>
                  <a:pt x="139536" y="944088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Oval 51"/>
          <p:cNvSpPr>
            <a:spLocks noChangeArrowheads="1"/>
          </p:cNvSpPr>
          <p:nvPr/>
        </p:nvSpPr>
        <p:spPr bwMode="auto">
          <a:xfrm>
            <a:off x="8173877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" name="Text Box 52"/>
          <p:cNvSpPr txBox="1">
            <a:spLocks noChangeArrowheads="1"/>
          </p:cNvSpPr>
          <p:nvPr/>
        </p:nvSpPr>
        <p:spPr bwMode="auto">
          <a:xfrm>
            <a:off x="6460096" y="2690190"/>
            <a:ext cx="365125" cy="463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endParaRPr lang="en-US" sz="2400" b="1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6825221" y="1613633"/>
            <a:ext cx="1348656" cy="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0" name="Straight Connector 99"/>
          <p:cNvCxnSpPr>
            <a:stCxn id="121" idx="7"/>
            <a:endCxn id="123" idx="3"/>
          </p:cNvCxnSpPr>
          <p:nvPr/>
        </p:nvCxnSpPr>
        <p:spPr bwMode="auto">
          <a:xfrm flipV="1">
            <a:off x="6773104" y="1723442"/>
            <a:ext cx="1454477" cy="1049027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Straight Arrow Connector 101"/>
          <p:cNvCxnSpPr>
            <a:endCxn id="117" idx="5"/>
          </p:cNvCxnSpPr>
          <p:nvPr/>
        </p:nvCxnSpPr>
        <p:spPr bwMode="auto">
          <a:xfrm flipH="1" flipV="1">
            <a:off x="5743686" y="2364664"/>
            <a:ext cx="720763" cy="441368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3" name="Freeform 102"/>
          <p:cNvSpPr/>
          <p:nvPr/>
        </p:nvSpPr>
        <p:spPr bwMode="auto">
          <a:xfrm>
            <a:off x="6707893" y="1761003"/>
            <a:ext cx="122711" cy="967839"/>
          </a:xfrm>
          <a:custGeom>
            <a:avLst/>
            <a:gdLst>
              <a:gd name="connsiteX0" fmla="*/ 0 w 229589"/>
              <a:gd name="connsiteY0" fmla="*/ 967839 h 967839"/>
              <a:gd name="connsiteX1" fmla="*/ 225631 w 229589"/>
              <a:gd name="connsiteY1" fmla="*/ 439387 h 967839"/>
              <a:gd name="connsiteX2" fmla="*/ 23750 w 229589"/>
              <a:gd name="connsiteY2" fmla="*/ 0 h 967839"/>
              <a:gd name="connsiteX3" fmla="*/ 23750 w 229589"/>
              <a:gd name="connsiteY3" fmla="*/ 0 h 967839"/>
              <a:gd name="connsiteX0" fmla="*/ 0 w 122711"/>
              <a:gd name="connsiteY0" fmla="*/ 967839 h 967839"/>
              <a:gd name="connsiteX1" fmla="*/ 118753 w 122711"/>
              <a:gd name="connsiteY1" fmla="*/ 427511 h 967839"/>
              <a:gd name="connsiteX2" fmla="*/ 23750 w 122711"/>
              <a:gd name="connsiteY2" fmla="*/ 0 h 967839"/>
              <a:gd name="connsiteX3" fmla="*/ 23750 w 122711"/>
              <a:gd name="connsiteY3" fmla="*/ 0 h 96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11" h="967839">
                <a:moveTo>
                  <a:pt x="0" y="967839"/>
                </a:moveTo>
                <a:cubicBezTo>
                  <a:pt x="110836" y="784266"/>
                  <a:pt x="114795" y="588817"/>
                  <a:pt x="118753" y="427511"/>
                </a:cubicBezTo>
                <a:cubicBezTo>
                  <a:pt x="122711" y="266205"/>
                  <a:pt x="39584" y="71252"/>
                  <a:pt x="23750" y="0"/>
                </a:cubicBezTo>
                <a:lnTo>
                  <a:pt x="23750" y="0"/>
                </a:ln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6445646" y="1766941"/>
            <a:ext cx="143494" cy="950026"/>
          </a:xfrm>
          <a:custGeom>
            <a:avLst/>
            <a:gdLst>
              <a:gd name="connsiteX0" fmla="*/ 143494 w 143494"/>
              <a:gd name="connsiteY0" fmla="*/ 0 h 950026"/>
              <a:gd name="connsiteX1" fmla="*/ 990 w 143494"/>
              <a:gd name="connsiteY1" fmla="*/ 391886 h 950026"/>
              <a:gd name="connsiteX2" fmla="*/ 137556 w 143494"/>
              <a:gd name="connsiteY2" fmla="*/ 950026 h 9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494" h="950026">
                <a:moveTo>
                  <a:pt x="143494" y="0"/>
                </a:moveTo>
                <a:cubicBezTo>
                  <a:pt x="72737" y="116774"/>
                  <a:pt x="1980" y="233548"/>
                  <a:pt x="990" y="391886"/>
                </a:cubicBezTo>
                <a:cubicBezTo>
                  <a:pt x="0" y="550224"/>
                  <a:pt x="68778" y="750125"/>
                  <a:pt x="137556" y="950026"/>
                </a:cubicBezTo>
              </a:path>
            </a:pathLst>
          </a:cu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68413"/>
            <a:ext cx="4516452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Dijkstra</a:t>
            </a: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G</a:t>
            </a:r>
            <a:r>
              <a:rPr lang="en-US" sz="1600" dirty="0" smtClean="0"/>
              <a:t>,</a:t>
            </a:r>
            <a:r>
              <a:rPr lang="en-US" sz="1600" dirty="0" smtClean="0">
                <a:solidFill>
                  <a:schemeClr val="accent1"/>
                </a:solidFill>
              </a:rPr>
              <a:t> s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∞ </a:t>
            </a:r>
            <a:r>
              <a:rPr lang="en-US" sz="1600" dirty="0" smtClean="0"/>
              <a:t>for each </a:t>
            </a:r>
            <a:r>
              <a:rPr lang="en-US" sz="1600" dirty="0" smtClean="0">
                <a:solidFill>
                  <a:schemeClr val="accent1"/>
                </a:solidFill>
              </a:rPr>
              <a:t>v ≠ 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shortest[s]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0</a:t>
            </a:r>
            <a:r>
              <a:rPr lang="en-US" sz="1600" dirty="0" smtClean="0"/>
              <a:t>, and </a:t>
            </a:r>
            <a:br>
              <a:rPr lang="en-US" sz="1600" dirty="0" smtClean="0"/>
            </a:br>
            <a:r>
              <a:rPr lang="en-US" sz="1600" dirty="0" smtClean="0"/>
              <a:t>set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 [v]</a:t>
            </a:r>
            <a:r>
              <a:rPr lang="en-US" sz="1600" dirty="0" smtClean="0"/>
              <a:t> to </a:t>
            </a:r>
            <a:r>
              <a:rPr lang="en-US" sz="1600" dirty="0" smtClean="0">
                <a:solidFill>
                  <a:schemeClr val="accent1"/>
                </a:solidFill>
              </a:rPr>
              <a:t>Null</a:t>
            </a:r>
            <a:r>
              <a:rPr lang="en-US" sz="1600" dirty="0" smtClean="0"/>
              <a:t> 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Set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to contain all vertices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600" dirty="0" smtClean="0"/>
              <a:t>While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is not empty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Find the vertex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 in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  <a:r>
              <a:rPr lang="en-US" sz="1600" dirty="0" smtClean="0"/>
              <a:t> with the lowest </a:t>
            </a:r>
            <a:br>
              <a:rPr lang="en-US" sz="1600" dirty="0" smtClean="0"/>
            </a:br>
            <a:r>
              <a:rPr lang="en-US" sz="1600" dirty="0" smtClean="0"/>
              <a:t>shortest values and remove it from </a:t>
            </a:r>
            <a:r>
              <a:rPr lang="en-US" sz="16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600" dirty="0" smtClean="0"/>
              <a:t>For each vertex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 adjacent to 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600" dirty="0" smtClean="0"/>
              <a:t>Call </a:t>
            </a: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Relax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chemeClr val="accent1"/>
                </a:solidFill>
              </a:rPr>
              <a:t>u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1"/>
                </a:solidFill>
              </a:rPr>
              <a:t>v</a:t>
            </a:r>
            <a:r>
              <a:rPr lang="en-US" sz="16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600" dirty="0" smtClean="0"/>
              <a:t>If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6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6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6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600" dirty="0" smtClean="0">
                <a:solidFill>
                  <a:schemeClr val="accent1"/>
                </a:solidFill>
              </a:rPr>
            </a:br>
            <a:r>
              <a:rPr lang="en-US" sz="1600" dirty="0" smtClean="0">
                <a:solidFill>
                  <a:schemeClr val="accent1"/>
                </a:solidFill>
              </a:rPr>
              <a:t>    </a:t>
            </a:r>
            <a:r>
              <a:rPr lang="en-US" sz="1600" dirty="0" smtClean="0"/>
              <a:t>&amp; </a:t>
            </a:r>
            <a:r>
              <a:rPr lang="en-US" sz="1600" dirty="0" err="1" smtClean="0">
                <a:solidFill>
                  <a:schemeClr val="accent1"/>
                </a:solidFill>
              </a:rPr>
              <a:t>pred</a:t>
            </a:r>
            <a:r>
              <a:rPr lang="en-US" sz="1600" dirty="0" smtClean="0">
                <a:solidFill>
                  <a:schemeClr val="accent1"/>
                </a:solidFill>
              </a:rPr>
              <a:t>[v] = u</a:t>
            </a:r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800" dirty="0" smtClean="0"/>
              <a:t>Correctness?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72332" y="983364"/>
            <a:ext cx="4071668" cy="2475781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5" name="Oval 51"/>
          <p:cNvSpPr>
            <a:spLocks noChangeArrowheads="1"/>
          </p:cNvSpPr>
          <p:nvPr/>
        </p:nvSpPr>
        <p:spPr bwMode="auto">
          <a:xfrm>
            <a:off x="6460096" y="1410433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8" name="Text Box 60"/>
          <p:cNvSpPr txBox="1">
            <a:spLocks noChangeArrowheads="1"/>
          </p:cNvSpPr>
          <p:nvPr/>
        </p:nvSpPr>
        <p:spPr bwMode="auto">
          <a:xfrm>
            <a:off x="6515526" y="1058725"/>
            <a:ext cx="245878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t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23" name="Oval 51"/>
          <p:cNvSpPr>
            <a:spLocks noChangeArrowheads="1"/>
          </p:cNvSpPr>
          <p:nvPr/>
        </p:nvSpPr>
        <p:spPr bwMode="auto">
          <a:xfrm>
            <a:off x="8173877" y="1410433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1" name="Oval 51"/>
          <p:cNvSpPr>
            <a:spLocks noChangeArrowheads="1"/>
          </p:cNvSpPr>
          <p:nvPr/>
        </p:nvSpPr>
        <p:spPr bwMode="auto">
          <a:xfrm>
            <a:off x="6460096" y="271876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17" name="Oval 51"/>
          <p:cNvSpPr>
            <a:spLocks noChangeArrowheads="1"/>
          </p:cNvSpPr>
          <p:nvPr/>
        </p:nvSpPr>
        <p:spPr bwMode="auto">
          <a:xfrm>
            <a:off x="5430678" y="2051655"/>
            <a:ext cx="366712" cy="366713"/>
          </a:xfrm>
          <a:prstGeom prst="ellipse">
            <a:avLst/>
          </a:prstGeom>
          <a:solidFill>
            <a:srgbClr val="4D4D4D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8203660" y="105872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x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Text Box 60"/>
          <p:cNvSpPr txBox="1">
            <a:spLocks noChangeArrowheads="1"/>
          </p:cNvSpPr>
          <p:nvPr/>
        </p:nvSpPr>
        <p:spPr bwMode="auto">
          <a:xfrm>
            <a:off x="5164280" y="2045015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5" name="Text Box 60"/>
          <p:cNvSpPr txBox="1">
            <a:spLocks noChangeArrowheads="1"/>
          </p:cNvSpPr>
          <p:nvPr/>
        </p:nvSpPr>
        <p:spPr bwMode="auto">
          <a:xfrm>
            <a:off x="6510004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y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96" name="Text Box 60"/>
          <p:cNvSpPr txBox="1">
            <a:spLocks noChangeArrowheads="1"/>
          </p:cNvSpPr>
          <p:nvPr/>
        </p:nvSpPr>
        <p:spPr bwMode="auto">
          <a:xfrm>
            <a:off x="8226662" y="3037059"/>
            <a:ext cx="297175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z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107" name="Text Box 60"/>
          <p:cNvSpPr txBox="1">
            <a:spLocks noChangeArrowheads="1"/>
          </p:cNvSpPr>
          <p:nvPr/>
        </p:nvSpPr>
        <p:spPr bwMode="auto">
          <a:xfrm>
            <a:off x="5893658" y="165051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8" name="Text Box 60"/>
          <p:cNvSpPr txBox="1">
            <a:spLocks noChangeArrowheads="1"/>
          </p:cNvSpPr>
          <p:nvPr/>
        </p:nvSpPr>
        <p:spPr bwMode="auto">
          <a:xfrm>
            <a:off x="5909492" y="2562525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9" name="Text Box 60"/>
          <p:cNvSpPr txBox="1">
            <a:spLocks noChangeArrowheads="1"/>
          </p:cNvSpPr>
          <p:nvPr/>
        </p:nvSpPr>
        <p:spPr bwMode="auto">
          <a:xfrm>
            <a:off x="7290001" y="1286340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7290001" y="2889097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3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1" name="Text Box 60"/>
          <p:cNvSpPr txBox="1">
            <a:spLocks noChangeArrowheads="1"/>
          </p:cNvSpPr>
          <p:nvPr/>
        </p:nvSpPr>
        <p:spPr bwMode="auto">
          <a:xfrm>
            <a:off x="7920384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4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8571538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5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3" name="Text Box 60"/>
          <p:cNvSpPr txBox="1">
            <a:spLocks noChangeArrowheads="1"/>
          </p:cNvSpPr>
          <p:nvPr/>
        </p:nvSpPr>
        <p:spPr bwMode="auto">
          <a:xfrm>
            <a:off x="6796179" y="204833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1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4" name="Text Box 60"/>
          <p:cNvSpPr txBox="1">
            <a:spLocks noChangeArrowheads="1"/>
          </p:cNvSpPr>
          <p:nvPr/>
        </p:nvSpPr>
        <p:spPr bwMode="auto">
          <a:xfrm>
            <a:off x="6172731" y="1988963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2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7486931" y="2329389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7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6" name="Text Box 60"/>
          <p:cNvSpPr txBox="1">
            <a:spLocks noChangeArrowheads="1"/>
          </p:cNvSpPr>
          <p:nvPr/>
        </p:nvSpPr>
        <p:spPr bwMode="auto">
          <a:xfrm>
            <a:off x="7401824" y="1858336"/>
            <a:ext cx="309999" cy="3715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</a:rPr>
              <a:t>9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58567" y="2059536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0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84241" y="2721954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4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96941" y="1415871"/>
            <a:ext cx="307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99450" y="2728304"/>
            <a:ext cx="13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7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66752" y="1422221"/>
            <a:ext cx="18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8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072332" y="3456268"/>
            <a:ext cx="4071668" cy="221817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800" dirty="0" smtClean="0">
                <a:solidFill>
                  <a:schemeClr val="accent1"/>
                </a:solidFill>
              </a:rPr>
              <a:t>Invariant</a:t>
            </a:r>
            <a:br>
              <a:rPr lang="en-GB" sz="1800" dirty="0" smtClean="0">
                <a:solidFill>
                  <a:schemeClr val="accent1"/>
                </a:solidFill>
              </a:rPr>
            </a:b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800" dirty="0" smtClean="0"/>
              <a:t>At the start of each iteration of the loop in step 3, </a:t>
            </a:r>
            <a:r>
              <a:rPr lang="en-GB" sz="1800" dirty="0" smtClean="0">
                <a:solidFill>
                  <a:schemeClr val="accent1"/>
                </a:solidFill>
              </a:rPr>
              <a:t>shortest[v] = sp(s, v) </a:t>
            </a:r>
            <a:r>
              <a:rPr lang="en-GB" sz="1800" dirty="0" smtClean="0"/>
              <a:t>for each vertex </a:t>
            </a:r>
            <a:r>
              <a:rPr lang="en-GB" sz="1800" dirty="0" smtClean="0">
                <a:solidFill>
                  <a:schemeClr val="accent1"/>
                </a:solidFill>
              </a:rPr>
              <a:t>v</a:t>
            </a:r>
            <a:r>
              <a:rPr lang="en-GB" sz="1800" dirty="0" smtClean="0"/>
              <a:t> not in the set </a:t>
            </a:r>
            <a:r>
              <a:rPr lang="en-GB" sz="1800" dirty="0" smtClean="0">
                <a:solidFill>
                  <a:schemeClr val="accent1"/>
                </a:solidFill>
              </a:rPr>
              <a:t>Q</a:t>
            </a:r>
            <a:r>
              <a:rPr lang="en-GB" sz="1800" dirty="0" smtClean="0"/>
              <a:t>. </a:t>
            </a:r>
            <a:br>
              <a:rPr lang="en-GB" sz="1800" dirty="0" smtClean="0"/>
            </a:br>
            <a:r>
              <a:rPr lang="en-GB" sz="1800" dirty="0" smtClean="0"/>
              <a:t>That is, for each vertex </a:t>
            </a:r>
            <a:r>
              <a:rPr lang="en-GB" sz="1800" dirty="0" smtClean="0">
                <a:solidFill>
                  <a:schemeClr val="accent1"/>
                </a:solidFill>
              </a:rPr>
              <a:t>v</a:t>
            </a:r>
            <a:r>
              <a:rPr lang="en-GB" sz="1800" dirty="0" smtClean="0"/>
              <a:t> not in </a:t>
            </a:r>
            <a:r>
              <a:rPr lang="en-GB" sz="1800" dirty="0" smtClean="0">
                <a:solidFill>
                  <a:schemeClr val="accent1"/>
                </a:solidFill>
              </a:rPr>
              <a:t>Q</a:t>
            </a:r>
            <a:r>
              <a:rPr lang="en-GB" sz="1800" dirty="0" smtClean="0"/>
              <a:t> the value of </a:t>
            </a:r>
            <a:r>
              <a:rPr lang="en-GB" sz="1800" dirty="0" smtClean="0">
                <a:solidFill>
                  <a:schemeClr val="accent1"/>
                </a:solidFill>
              </a:rPr>
              <a:t>shortest[v]</a:t>
            </a:r>
            <a:r>
              <a:rPr lang="en-GB" sz="1800" dirty="0" smtClean="0"/>
              <a:t> is the weight of a shortest path from </a:t>
            </a:r>
            <a:r>
              <a:rPr lang="en-GB" sz="1800" dirty="0" smtClean="0">
                <a:solidFill>
                  <a:schemeClr val="accent1"/>
                </a:solidFill>
              </a:rPr>
              <a:t>s</a:t>
            </a:r>
            <a:r>
              <a:rPr lang="en-GB" sz="1800" dirty="0" smtClean="0"/>
              <a:t> to </a:t>
            </a:r>
            <a:r>
              <a:rPr lang="en-GB" sz="1800" dirty="0" smtClean="0">
                <a:solidFill>
                  <a:schemeClr val="accent1"/>
                </a:solidFill>
              </a:rPr>
              <a:t>v</a:t>
            </a:r>
            <a:r>
              <a:rPr lang="en-GB" sz="18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447518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dirty="0" err="1" smtClean="0">
                <a:solidFill>
                  <a:schemeClr val="accent1"/>
                </a:solidFill>
              </a:rPr>
              <a:t>Dijkstra</a:t>
            </a: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G</a:t>
            </a:r>
            <a:r>
              <a:rPr lang="en-US" sz="1400" dirty="0" smtClean="0"/>
              <a:t>,</a:t>
            </a:r>
            <a:r>
              <a:rPr lang="en-US" sz="1400" dirty="0" smtClean="0">
                <a:solidFill>
                  <a:schemeClr val="accent1"/>
                </a:solidFill>
              </a:rPr>
              <a:t> s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shortest[v]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∞ </a:t>
            </a:r>
            <a:r>
              <a:rPr lang="en-US" sz="1400" dirty="0" smtClean="0"/>
              <a:t>for each </a:t>
            </a:r>
            <a:r>
              <a:rPr lang="en-US" sz="1400" dirty="0" smtClean="0">
                <a:solidFill>
                  <a:schemeClr val="accent1"/>
                </a:solidFill>
              </a:rPr>
              <a:t>v ≠ s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shortest[s]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0</a:t>
            </a:r>
            <a:r>
              <a:rPr lang="en-US" sz="1400" dirty="0" smtClean="0"/>
              <a:t>, and </a:t>
            </a:r>
            <a:br>
              <a:rPr lang="en-US" sz="1400" dirty="0" smtClean="0"/>
            </a:br>
            <a:r>
              <a:rPr lang="en-US" sz="1400" dirty="0" smtClean="0"/>
              <a:t>set </a:t>
            </a:r>
            <a:r>
              <a:rPr lang="en-US" sz="1400" dirty="0" err="1" smtClean="0">
                <a:solidFill>
                  <a:schemeClr val="accent1"/>
                </a:solidFill>
              </a:rPr>
              <a:t>pred</a:t>
            </a:r>
            <a:r>
              <a:rPr lang="en-US" sz="1400" dirty="0" smtClean="0">
                <a:solidFill>
                  <a:schemeClr val="accent1"/>
                </a:solidFill>
              </a:rPr>
              <a:t> [v]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Null</a:t>
            </a:r>
            <a:r>
              <a:rPr lang="en-US" sz="1400" dirty="0" smtClean="0"/>
              <a:t> for each vertex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to contain all vertices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While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is not empty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Find the vertex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 in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with the lowest </a:t>
            </a:r>
            <a:br>
              <a:rPr lang="en-US" sz="1400" dirty="0" smtClean="0"/>
            </a:br>
            <a:r>
              <a:rPr lang="en-US" sz="1400" dirty="0" smtClean="0"/>
              <a:t>shortest values and remove it from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For each vertex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 adjacent to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400" dirty="0" smtClean="0"/>
              <a:t>Call </a:t>
            </a:r>
            <a:r>
              <a:rPr lang="en-US" sz="1400" dirty="0" smtClean="0">
                <a:solidFill>
                  <a:schemeClr val="accent1"/>
                </a:solidFill>
              </a:rPr>
              <a:t>Relax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4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4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Relax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4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400" dirty="0" smtClean="0"/>
              <a:t>If </a:t>
            </a:r>
            <a:r>
              <a:rPr lang="en-US" sz="14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4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4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4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    </a:t>
            </a:r>
            <a:r>
              <a:rPr lang="en-US" sz="1400" dirty="0" smtClean="0"/>
              <a:t>&amp; </a:t>
            </a:r>
            <a:r>
              <a:rPr lang="en-US" sz="1400" dirty="0" err="1" smtClean="0">
                <a:solidFill>
                  <a:schemeClr val="accent1"/>
                </a:solidFill>
              </a:rPr>
              <a:t>pred</a:t>
            </a:r>
            <a:r>
              <a:rPr lang="en-US" sz="14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666901" y="1276709"/>
            <a:ext cx="0" cy="5201729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10665" y="1268413"/>
            <a:ext cx="4114800" cy="493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</a:t>
            </a:r>
            <a:r>
              <a:rPr lang="en-US" kern="0" dirty="0" smtClean="0">
                <a:latin typeface="+mn-lt"/>
              </a:rPr>
              <a:t>?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n</a:t>
            </a:r>
            <a:r>
              <a:rPr lang="en-US" kern="0" dirty="0" smtClean="0">
                <a:latin typeface="+mn-lt"/>
              </a:rPr>
              <a:t> vertices, </a:t>
            </a: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m</a:t>
            </a:r>
            <a:r>
              <a:rPr lang="en-US" kern="0" dirty="0" smtClean="0">
                <a:latin typeface="+mn-lt"/>
              </a:rPr>
              <a:t> edges, </a:t>
            </a:r>
            <a:r>
              <a:rPr lang="en-US" kern="0" dirty="0" smtClean="0">
                <a:solidFill>
                  <a:schemeClr val="accent1"/>
                </a:solidFill>
                <a:latin typeface="+mn-lt"/>
              </a:rPr>
              <a:t>m ≤ n</a:t>
            </a:r>
            <a:r>
              <a:rPr lang="en-US" kern="0" baseline="30000" dirty="0" smtClean="0">
                <a:solidFill>
                  <a:schemeClr val="accent1"/>
                </a:solidFill>
                <a:latin typeface="+mn-lt"/>
              </a:rPr>
              <a:t>2</a:t>
            </a:r>
            <a:endParaRPr kumimoji="0" lang="en-US" sz="2000" b="0" i="0" u="none" strike="noStrike" kern="0" cap="none" spc="0" normalizeH="0" baseline="300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Pct val="90000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??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buFont typeface="+mj-lt"/>
              <a:buAutoNum type="arabicPeriod"/>
              <a:defRPr/>
            </a:pPr>
            <a:r>
              <a:rPr lang="en-US" dirty="0" smtClean="0"/>
              <a:t>loop iterates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times</a:t>
            </a:r>
            <a:br>
              <a:rPr lang="en-US" dirty="0" smtClean="0"/>
            </a:br>
            <a:r>
              <a:rPr lang="en-US" dirty="0" smtClean="0"/>
              <a:t>and processes each vertex and edge once </a:t>
            </a: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n+m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defRPr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514350" indent="-457200" eaLnBrk="1" hangingPunct="1">
              <a:spcBef>
                <a:spcPct val="0"/>
              </a:spcBef>
              <a:buClr>
                <a:schemeClr val="bg2"/>
              </a:buClr>
              <a:buSzPct val="90000"/>
              <a:defRPr/>
            </a:pP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…but  … how long for 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Step 2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finding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with lowest shortest value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  <a:buFont typeface="Wingdings" pitchFamily="2" charset="2"/>
              <a:buChar char="n"/>
            </a:pP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bookkeeping after relax?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82" name="Rectangle 46"/>
          <p:cNvSpPr>
            <a:spLocks noChangeArrowheads="1"/>
          </p:cNvSpPr>
          <p:nvPr/>
        </p:nvSpPr>
        <p:spPr bwMode="auto">
          <a:xfrm>
            <a:off x="6554788" y="6329363"/>
            <a:ext cx="2589212" cy="5286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Graphs: Basic definitions and terminology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graph G is a pair G = (V, E)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V</a:t>
            </a:r>
            <a:r>
              <a:rPr lang="en-US"/>
              <a:t> is the set of </a:t>
            </a:r>
            <a:r>
              <a:rPr lang="en-US">
                <a:solidFill>
                  <a:schemeClr val="accent1"/>
                </a:solidFill>
              </a:rPr>
              <a:t>nodes</a:t>
            </a:r>
            <a:r>
              <a:rPr lang="en-US"/>
              <a:t> or </a:t>
            </a:r>
            <a:r>
              <a:rPr lang="en-US">
                <a:solidFill>
                  <a:schemeClr val="accent1"/>
                </a:solidFill>
              </a:rPr>
              <a:t>vertices</a:t>
            </a:r>
            <a:r>
              <a:rPr lang="en-US"/>
              <a:t> of G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</a:t>
            </a:r>
            <a:r>
              <a:rPr lang="en-US"/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⊂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is the set of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edges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arcs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of G</a:t>
            </a:r>
          </a:p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If (u, v) ∈ E then vertex v is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adjacent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to vertex u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5175" y="4530725"/>
            <a:ext cx="1997075" cy="1811338"/>
            <a:chOff x="781" y="2924"/>
            <a:chExt cx="1258" cy="1141"/>
          </a:xfrm>
        </p:grpSpPr>
        <p:sp>
          <p:nvSpPr>
            <p:cNvPr id="833548" name="Line 12"/>
            <p:cNvSpPr>
              <a:spLocks noChangeShapeType="1"/>
            </p:cNvSpPr>
            <p:nvPr/>
          </p:nvSpPr>
          <p:spPr bwMode="auto">
            <a:xfrm flipV="1">
              <a:off x="822" y="2970"/>
              <a:ext cx="486" cy="3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49" name="Line 13"/>
            <p:cNvSpPr>
              <a:spLocks noChangeShapeType="1"/>
            </p:cNvSpPr>
            <p:nvPr/>
          </p:nvSpPr>
          <p:spPr bwMode="auto">
            <a:xfrm>
              <a:off x="1308" y="2964"/>
              <a:ext cx="312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0" name="Line 14"/>
            <p:cNvSpPr>
              <a:spLocks noChangeShapeType="1"/>
            </p:cNvSpPr>
            <p:nvPr/>
          </p:nvSpPr>
          <p:spPr bwMode="auto">
            <a:xfrm flipV="1">
              <a:off x="1620" y="3522"/>
              <a:ext cx="378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1" name="Line 15"/>
            <p:cNvSpPr>
              <a:spLocks noChangeShapeType="1"/>
            </p:cNvSpPr>
            <p:nvPr/>
          </p:nvSpPr>
          <p:spPr bwMode="auto">
            <a:xfrm flipH="1">
              <a:off x="1170" y="3522"/>
              <a:ext cx="828" cy="3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2" name="Line 16"/>
            <p:cNvSpPr>
              <a:spLocks noChangeShapeType="1"/>
            </p:cNvSpPr>
            <p:nvPr/>
          </p:nvSpPr>
          <p:spPr bwMode="auto">
            <a:xfrm flipV="1">
              <a:off x="1170" y="3348"/>
              <a:ext cx="40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3" name="Line 17"/>
            <p:cNvSpPr>
              <a:spLocks noChangeShapeType="1"/>
            </p:cNvSpPr>
            <p:nvPr/>
          </p:nvSpPr>
          <p:spPr bwMode="auto">
            <a:xfrm>
              <a:off x="1278" y="3420"/>
              <a:ext cx="336" cy="6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4" name="Line 18"/>
            <p:cNvSpPr>
              <a:spLocks noChangeShapeType="1"/>
            </p:cNvSpPr>
            <p:nvPr/>
          </p:nvSpPr>
          <p:spPr bwMode="auto">
            <a:xfrm flipH="1" flipV="1">
              <a:off x="822" y="3366"/>
              <a:ext cx="342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55" name="Line 19"/>
            <p:cNvSpPr>
              <a:spLocks noChangeShapeType="1"/>
            </p:cNvSpPr>
            <p:nvPr/>
          </p:nvSpPr>
          <p:spPr bwMode="auto">
            <a:xfrm>
              <a:off x="1314" y="2970"/>
              <a:ext cx="684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781" y="2924"/>
              <a:ext cx="1258" cy="1141"/>
              <a:chOff x="781" y="2924"/>
              <a:chExt cx="1258" cy="1141"/>
            </a:xfrm>
          </p:grpSpPr>
          <p:sp>
            <p:nvSpPr>
              <p:cNvPr id="833540" name="Oval 4"/>
              <p:cNvSpPr>
                <a:spLocks noChangeArrowheads="1"/>
              </p:cNvSpPr>
              <p:nvPr/>
            </p:nvSpPr>
            <p:spPr bwMode="auto">
              <a:xfrm>
                <a:off x="781" y="332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1" name="Oval 5"/>
              <p:cNvSpPr>
                <a:spLocks noChangeArrowheads="1"/>
              </p:cNvSpPr>
              <p:nvPr/>
            </p:nvSpPr>
            <p:spPr bwMode="auto">
              <a:xfrm>
                <a:off x="1239" y="3372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2" name="Oval 6"/>
              <p:cNvSpPr>
                <a:spLocks noChangeArrowheads="1"/>
              </p:cNvSpPr>
              <p:nvPr/>
            </p:nvSpPr>
            <p:spPr bwMode="auto">
              <a:xfrm>
                <a:off x="1270" y="2924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3" name="Oval 7"/>
              <p:cNvSpPr>
                <a:spLocks noChangeArrowheads="1"/>
              </p:cNvSpPr>
              <p:nvPr/>
            </p:nvSpPr>
            <p:spPr bwMode="auto">
              <a:xfrm>
                <a:off x="1129" y="3831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4" name="Oval 8"/>
              <p:cNvSpPr>
                <a:spLocks noChangeArrowheads="1"/>
              </p:cNvSpPr>
              <p:nvPr/>
            </p:nvSpPr>
            <p:spPr bwMode="auto">
              <a:xfrm>
                <a:off x="1527" y="330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5" name="Oval 9"/>
              <p:cNvSpPr>
                <a:spLocks noChangeArrowheads="1"/>
              </p:cNvSpPr>
              <p:nvPr/>
            </p:nvSpPr>
            <p:spPr bwMode="auto">
              <a:xfrm>
                <a:off x="1573" y="39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46" name="Oval 10"/>
              <p:cNvSpPr>
                <a:spLocks noChangeArrowheads="1"/>
              </p:cNvSpPr>
              <p:nvPr/>
            </p:nvSpPr>
            <p:spPr bwMode="auto">
              <a:xfrm>
                <a:off x="1949" y="34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051425" y="4530725"/>
            <a:ext cx="1997075" cy="1979613"/>
            <a:chOff x="2699" y="2382"/>
            <a:chExt cx="1258" cy="1247"/>
          </a:xfrm>
        </p:grpSpPr>
        <p:sp>
          <p:nvSpPr>
            <p:cNvPr id="833565" name="Line 29"/>
            <p:cNvSpPr>
              <a:spLocks noChangeShapeType="1"/>
            </p:cNvSpPr>
            <p:nvPr/>
          </p:nvSpPr>
          <p:spPr bwMode="auto">
            <a:xfrm flipV="1">
              <a:off x="3090" y="2926"/>
              <a:ext cx="106" cy="4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6" name="Line 30"/>
            <p:cNvSpPr>
              <a:spLocks noChangeShapeType="1"/>
            </p:cNvSpPr>
            <p:nvPr/>
          </p:nvSpPr>
          <p:spPr bwMode="auto">
            <a:xfrm>
              <a:off x="2740" y="2824"/>
              <a:ext cx="764" cy="6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7" name="Line 31"/>
            <p:cNvSpPr>
              <a:spLocks noChangeShapeType="1"/>
            </p:cNvSpPr>
            <p:nvPr/>
          </p:nvSpPr>
          <p:spPr bwMode="auto">
            <a:xfrm flipV="1">
              <a:off x="3096" y="3004"/>
              <a:ext cx="772" cy="3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8" name="Line 32"/>
            <p:cNvSpPr>
              <a:spLocks noChangeShapeType="1"/>
            </p:cNvSpPr>
            <p:nvPr/>
          </p:nvSpPr>
          <p:spPr bwMode="auto">
            <a:xfrm flipH="1" flipV="1">
              <a:off x="3488" y="2856"/>
              <a:ext cx="48" cy="6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69" name="Line 33"/>
            <p:cNvSpPr>
              <a:spLocks noChangeShapeType="1"/>
            </p:cNvSpPr>
            <p:nvPr/>
          </p:nvSpPr>
          <p:spPr bwMode="auto">
            <a:xfrm>
              <a:off x="3232" y="2420"/>
              <a:ext cx="648" cy="5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0" name="Line 34"/>
            <p:cNvSpPr>
              <a:spLocks noChangeShapeType="1"/>
            </p:cNvSpPr>
            <p:nvPr/>
          </p:nvSpPr>
          <p:spPr bwMode="auto">
            <a:xfrm flipV="1">
              <a:off x="2744" y="2468"/>
              <a:ext cx="460" cy="3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1" name="Freeform 35"/>
            <p:cNvSpPr>
              <a:spLocks/>
            </p:cNvSpPr>
            <p:nvPr/>
          </p:nvSpPr>
          <p:spPr bwMode="auto">
            <a:xfrm>
              <a:off x="2740" y="2880"/>
              <a:ext cx="792" cy="723"/>
            </a:xfrm>
            <a:custGeom>
              <a:avLst/>
              <a:gdLst/>
              <a:ahLst/>
              <a:cxnLst>
                <a:cxn ang="0">
                  <a:pos x="792" y="592"/>
                </a:cxn>
                <a:cxn ang="0">
                  <a:pos x="172" y="624"/>
                </a:cxn>
                <a:cxn ang="0">
                  <a:pos x="0" y="0"/>
                </a:cxn>
              </a:cxnLst>
              <a:rect l="0" t="0" r="r" b="b"/>
              <a:pathLst>
                <a:path w="792" h="723">
                  <a:moveTo>
                    <a:pt x="792" y="592"/>
                  </a:moveTo>
                  <a:cubicBezTo>
                    <a:pt x="548" y="657"/>
                    <a:pt x="304" y="723"/>
                    <a:pt x="172" y="624"/>
                  </a:cubicBezTo>
                  <a:cubicBezTo>
                    <a:pt x="40" y="525"/>
                    <a:pt x="20" y="26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3" name="Freeform 37"/>
            <p:cNvSpPr>
              <a:spLocks/>
            </p:cNvSpPr>
            <p:nvPr/>
          </p:nvSpPr>
          <p:spPr bwMode="auto">
            <a:xfrm>
              <a:off x="3495" y="3460"/>
              <a:ext cx="234" cy="169"/>
            </a:xfrm>
            <a:custGeom>
              <a:avLst/>
              <a:gdLst/>
              <a:ahLst/>
              <a:cxnLst>
                <a:cxn ang="0">
                  <a:pos x="37" y="16"/>
                </a:cxn>
                <a:cxn ang="0">
                  <a:pos x="21" y="128"/>
                </a:cxn>
                <a:cxn ang="0">
                  <a:pos x="165" y="152"/>
                </a:cxn>
                <a:cxn ang="0">
                  <a:pos x="221" y="24"/>
                </a:cxn>
                <a:cxn ang="0">
                  <a:pos x="89" y="8"/>
                </a:cxn>
              </a:cxnLst>
              <a:rect l="0" t="0" r="r" b="b"/>
              <a:pathLst>
                <a:path w="234" h="169">
                  <a:moveTo>
                    <a:pt x="37" y="16"/>
                  </a:moveTo>
                  <a:cubicBezTo>
                    <a:pt x="18" y="60"/>
                    <a:pt x="0" y="105"/>
                    <a:pt x="21" y="128"/>
                  </a:cubicBezTo>
                  <a:cubicBezTo>
                    <a:pt x="42" y="151"/>
                    <a:pt x="132" y="169"/>
                    <a:pt x="165" y="152"/>
                  </a:cubicBezTo>
                  <a:cubicBezTo>
                    <a:pt x="198" y="135"/>
                    <a:pt x="234" y="48"/>
                    <a:pt x="221" y="24"/>
                  </a:cubicBezTo>
                  <a:cubicBezTo>
                    <a:pt x="208" y="0"/>
                    <a:pt x="148" y="4"/>
                    <a:pt x="89" y="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5" name="Line 39"/>
            <p:cNvSpPr>
              <a:spLocks noChangeShapeType="1"/>
            </p:cNvSpPr>
            <p:nvPr/>
          </p:nvSpPr>
          <p:spPr bwMode="auto">
            <a:xfrm flipH="1" flipV="1">
              <a:off x="2764" y="2876"/>
              <a:ext cx="324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6" name="Line 40"/>
            <p:cNvSpPr>
              <a:spLocks noChangeShapeType="1"/>
            </p:cNvSpPr>
            <p:nvPr/>
          </p:nvSpPr>
          <p:spPr bwMode="auto">
            <a:xfrm flipV="1">
              <a:off x="3208" y="2476"/>
              <a:ext cx="24" cy="3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3577" name="Line 41"/>
            <p:cNvSpPr>
              <a:spLocks noChangeShapeType="1"/>
            </p:cNvSpPr>
            <p:nvPr/>
          </p:nvSpPr>
          <p:spPr bwMode="auto">
            <a:xfrm>
              <a:off x="3232" y="2432"/>
              <a:ext cx="24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699" y="2382"/>
              <a:ext cx="1258" cy="1141"/>
              <a:chOff x="781" y="2924"/>
              <a:chExt cx="1258" cy="1141"/>
            </a:xfrm>
          </p:grpSpPr>
          <p:sp>
            <p:nvSpPr>
              <p:cNvPr id="833558" name="Oval 22"/>
              <p:cNvSpPr>
                <a:spLocks noChangeArrowheads="1"/>
              </p:cNvSpPr>
              <p:nvPr/>
            </p:nvSpPr>
            <p:spPr bwMode="auto">
              <a:xfrm>
                <a:off x="781" y="3326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59" name="Oval 23"/>
              <p:cNvSpPr>
                <a:spLocks noChangeArrowheads="1"/>
              </p:cNvSpPr>
              <p:nvPr/>
            </p:nvSpPr>
            <p:spPr bwMode="auto">
              <a:xfrm>
                <a:off x="1239" y="3372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0" name="Oval 24"/>
              <p:cNvSpPr>
                <a:spLocks noChangeArrowheads="1"/>
              </p:cNvSpPr>
              <p:nvPr/>
            </p:nvSpPr>
            <p:spPr bwMode="auto">
              <a:xfrm>
                <a:off x="1270" y="2924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1" name="Oval 25"/>
              <p:cNvSpPr>
                <a:spLocks noChangeArrowheads="1"/>
              </p:cNvSpPr>
              <p:nvPr/>
            </p:nvSpPr>
            <p:spPr bwMode="auto">
              <a:xfrm>
                <a:off x="1129" y="3831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2" name="Oval 26"/>
              <p:cNvSpPr>
                <a:spLocks noChangeArrowheads="1"/>
              </p:cNvSpPr>
              <p:nvPr/>
            </p:nvSpPr>
            <p:spPr bwMode="auto">
              <a:xfrm>
                <a:off x="1527" y="330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3" name="Oval 27"/>
              <p:cNvSpPr>
                <a:spLocks noChangeArrowheads="1"/>
              </p:cNvSpPr>
              <p:nvPr/>
            </p:nvSpPr>
            <p:spPr bwMode="auto">
              <a:xfrm>
                <a:off x="1573" y="39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3564" name="Oval 28"/>
              <p:cNvSpPr>
                <a:spLocks noChangeArrowheads="1"/>
              </p:cNvSpPr>
              <p:nvPr/>
            </p:nvSpPr>
            <p:spPr bwMode="auto">
              <a:xfrm>
                <a:off x="1949" y="3475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33580" name="Text Box 44"/>
          <p:cNvSpPr txBox="1">
            <a:spLocks noChangeArrowheads="1"/>
          </p:cNvSpPr>
          <p:nvPr/>
        </p:nvSpPr>
        <p:spPr bwMode="auto">
          <a:xfrm>
            <a:off x="5051425" y="2984500"/>
            <a:ext cx="3663950" cy="1431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directed graph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(u, v) is an ordered pair </a:t>
            </a:r>
            <a:br>
              <a:rPr lang="en-US"/>
            </a:br>
            <a:r>
              <a:rPr lang="en-US"/>
              <a:t>    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(u, v) ≠ (v, u)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self-loops possible</a:t>
            </a:r>
          </a:p>
        </p:txBody>
      </p:sp>
      <p:sp>
        <p:nvSpPr>
          <p:cNvPr id="833581" name="Text Box 45"/>
          <p:cNvSpPr txBox="1">
            <a:spLocks noChangeArrowheads="1"/>
          </p:cNvSpPr>
          <p:nvPr/>
        </p:nvSpPr>
        <p:spPr bwMode="auto">
          <a:xfrm>
            <a:off x="765175" y="2984500"/>
            <a:ext cx="4021138" cy="1431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undirected graph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(u, v) is an unordered pair </a:t>
            </a:r>
            <a:br>
              <a:rPr lang="en-US"/>
            </a:br>
            <a:r>
              <a:rPr lang="en-US"/>
              <a:t>     </a:t>
            </a:r>
            <a:r>
              <a:rPr lang="en-US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(u, v) = (v, u)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n"/>
            </a:pPr>
            <a:r>
              <a:rPr lang="en-US"/>
              <a:t>  self-loops forbidden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80" grpId="0"/>
      <p:bldP spid="83358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447518" cy="512384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400" dirty="0" err="1" smtClean="0">
                <a:solidFill>
                  <a:schemeClr val="accent1"/>
                </a:solidFill>
              </a:rPr>
              <a:t>Dijkstra</a:t>
            </a: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G</a:t>
            </a:r>
            <a:r>
              <a:rPr lang="en-US" sz="1400" dirty="0" smtClean="0"/>
              <a:t>,</a:t>
            </a:r>
            <a:r>
              <a:rPr lang="en-US" sz="1400" dirty="0" smtClean="0">
                <a:solidFill>
                  <a:schemeClr val="accent1"/>
                </a:solidFill>
              </a:rPr>
              <a:t> s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shortest[v]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∞ </a:t>
            </a:r>
            <a:r>
              <a:rPr lang="en-US" sz="1400" dirty="0" smtClean="0"/>
              <a:t>for each </a:t>
            </a:r>
            <a:r>
              <a:rPr lang="en-US" sz="1400" dirty="0" smtClean="0">
                <a:solidFill>
                  <a:schemeClr val="accent1"/>
                </a:solidFill>
              </a:rPr>
              <a:t>v ≠ s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shortest[s]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0</a:t>
            </a:r>
            <a:r>
              <a:rPr lang="en-US" sz="1400" dirty="0" smtClean="0"/>
              <a:t>, and </a:t>
            </a:r>
            <a:br>
              <a:rPr lang="en-US" sz="1400" dirty="0" smtClean="0"/>
            </a:br>
            <a:r>
              <a:rPr lang="en-US" sz="1400" dirty="0" smtClean="0"/>
              <a:t>set </a:t>
            </a:r>
            <a:r>
              <a:rPr lang="en-US" sz="1400" dirty="0" err="1" smtClean="0">
                <a:solidFill>
                  <a:schemeClr val="accent1"/>
                </a:solidFill>
              </a:rPr>
              <a:t>pred</a:t>
            </a:r>
            <a:r>
              <a:rPr lang="en-US" sz="1400" dirty="0" smtClean="0">
                <a:solidFill>
                  <a:schemeClr val="accent1"/>
                </a:solidFill>
              </a:rPr>
              <a:t> [v]</a:t>
            </a:r>
            <a:r>
              <a:rPr lang="en-US" sz="1400" dirty="0" smtClean="0"/>
              <a:t> to </a:t>
            </a:r>
            <a:r>
              <a:rPr lang="en-US" sz="1400" dirty="0" smtClean="0">
                <a:solidFill>
                  <a:schemeClr val="accent1"/>
                </a:solidFill>
              </a:rPr>
              <a:t>Null</a:t>
            </a:r>
            <a:r>
              <a:rPr lang="en-US" sz="1400" dirty="0" smtClean="0"/>
              <a:t> for each vertex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Set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to contain all vertices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400" dirty="0" smtClean="0"/>
              <a:t>While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is not empty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Find the vertex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 in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  <a:r>
              <a:rPr lang="en-US" sz="1400" dirty="0" smtClean="0"/>
              <a:t> with the lowest </a:t>
            </a:r>
            <a:br>
              <a:rPr lang="en-US" sz="1400" dirty="0" smtClean="0"/>
            </a:br>
            <a:r>
              <a:rPr lang="en-US" sz="1400" dirty="0" smtClean="0"/>
              <a:t>shortest values and remove it from </a:t>
            </a:r>
            <a:r>
              <a:rPr lang="en-US" sz="14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400" dirty="0" smtClean="0"/>
              <a:t>For each vertex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 adjacent to 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sz="1400" dirty="0" smtClean="0"/>
              <a:t>Call </a:t>
            </a:r>
            <a:r>
              <a:rPr lang="en-US" sz="1400" dirty="0" smtClean="0">
                <a:solidFill>
                  <a:schemeClr val="accent1"/>
                </a:solidFill>
              </a:rPr>
              <a:t>Relax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sz="14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1400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accent1"/>
                </a:solidFill>
              </a:rPr>
              <a:t>Relax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chemeClr val="accent1"/>
                </a:solidFill>
              </a:rPr>
              <a:t>u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v</a:t>
            </a:r>
            <a:r>
              <a:rPr lang="en-US" sz="1400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400" dirty="0" smtClean="0"/>
          </a:p>
          <a:p>
            <a:pPr marL="51435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400" dirty="0" smtClean="0"/>
              <a:t>If </a:t>
            </a:r>
            <a:r>
              <a:rPr lang="en-US" sz="1400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sz="1400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sz="1400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sz="1400" dirty="0" smtClean="0">
                <a:solidFill>
                  <a:schemeClr val="accent1"/>
                </a:solidFill>
              </a:rPr>
              <a:t>shortest[u] + weight(u, v)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    </a:t>
            </a:r>
            <a:r>
              <a:rPr lang="en-US" sz="1400" dirty="0" smtClean="0"/>
              <a:t>&amp; </a:t>
            </a:r>
            <a:r>
              <a:rPr lang="en-US" sz="1400" dirty="0" err="1" smtClean="0">
                <a:solidFill>
                  <a:schemeClr val="accent1"/>
                </a:solidFill>
              </a:rPr>
              <a:t>pred</a:t>
            </a:r>
            <a:r>
              <a:rPr lang="en-US" sz="1400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666901" y="1276709"/>
            <a:ext cx="0" cy="5201729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10665" y="1268413"/>
            <a:ext cx="4179512" cy="493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</a:t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</a:t>
            </a: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dirty="0" smtClean="0">
                <a:solidFill>
                  <a:schemeClr val="accent4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abstract data type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priority queue</a:t>
            </a:r>
            <a:r>
              <a:rPr lang="en-US" dirty="0" smtClean="0">
                <a:solidFill>
                  <a:schemeClr val="accent4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solidFill>
                  <a:schemeClr val="accent4"/>
                </a:solidFill>
                <a:latin typeface=""/>
                <a:ea typeface="Arial Unicode MS" pitchFamily="34" charset="-128"/>
                <a:cs typeface="Arial Unicode MS" pitchFamily="34" charset="-128"/>
              </a:rPr>
            </a:b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spcBef>
                <a:spcPct val="20000"/>
              </a:spcBef>
              <a:buClr>
                <a:srgbClr val="002A58"/>
              </a:buClr>
              <a:buSzPct val="90000"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priority queue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1" name="Group 4"/>
          <p:cNvGraphicFramePr>
            <a:graphicFrameLocks noGrp="1"/>
          </p:cNvGraphicFramePr>
          <p:nvPr/>
        </p:nvGraphicFramePr>
        <p:xfrm>
          <a:off x="1159690" y="3872942"/>
          <a:ext cx="6824621" cy="823913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447518" cy="512384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Dijkstra</a:t>
            </a:r>
            <a:r>
              <a:rPr lang="en-US" sz="1800" dirty="0" smtClean="0">
                <a:solidFill>
                  <a:schemeClr val="accent4"/>
                </a:solidFill>
              </a:rPr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G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chemeClr val="accent1"/>
                </a:solidFill>
              </a:rPr>
              <a:t> s</a:t>
            </a:r>
            <a:r>
              <a:rPr lang="en-US" sz="18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4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</a:t>
            </a:r>
            <a:r>
              <a:rPr lang="en-US" sz="1800" dirty="0" smtClean="0">
                <a:solidFill>
                  <a:schemeClr val="accent1"/>
                </a:solidFill>
              </a:rPr>
              <a:t>shortest[v]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∞ </a:t>
            </a:r>
            <a:r>
              <a:rPr lang="en-US" sz="1800" dirty="0" smtClean="0"/>
              <a:t>for each </a:t>
            </a:r>
            <a:r>
              <a:rPr lang="en-US" sz="1800" dirty="0" smtClean="0">
                <a:solidFill>
                  <a:schemeClr val="accent1"/>
                </a:solidFill>
              </a:rPr>
              <a:t>v ≠ s</a:t>
            </a:r>
            <a:r>
              <a:rPr lang="en-US" sz="1800" dirty="0" smtClean="0"/>
              <a:t>, set </a:t>
            </a:r>
            <a:r>
              <a:rPr lang="en-US" sz="1800" dirty="0" smtClean="0">
                <a:solidFill>
                  <a:schemeClr val="accent1"/>
                </a:solidFill>
              </a:rPr>
              <a:t>shortest[s]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0</a:t>
            </a:r>
            <a:r>
              <a:rPr lang="en-US" sz="1800" dirty="0" smtClean="0"/>
              <a:t>, and </a:t>
            </a:r>
            <a:br>
              <a:rPr lang="en-US" sz="1800" dirty="0" smtClean="0"/>
            </a:br>
            <a:r>
              <a:rPr lang="en-US" sz="1800" dirty="0" smtClean="0"/>
              <a:t>set </a:t>
            </a:r>
            <a:r>
              <a:rPr lang="en-US" sz="1800" dirty="0" err="1" smtClean="0">
                <a:solidFill>
                  <a:schemeClr val="accent1"/>
                </a:solidFill>
              </a:rPr>
              <a:t>pred</a:t>
            </a:r>
            <a:r>
              <a:rPr lang="en-US" sz="1800" dirty="0" smtClean="0">
                <a:solidFill>
                  <a:schemeClr val="accent1"/>
                </a:solidFill>
              </a:rPr>
              <a:t> 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Null</a:t>
            </a:r>
            <a:r>
              <a:rPr lang="en-US" sz="1800" dirty="0" smtClean="0"/>
              <a:t> 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Make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an empty priority queue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:</a:t>
            </a:r>
          </a:p>
          <a:p>
            <a:pPr marL="800100" lvl="1" indent="-3429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Insert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While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is not empty, do the following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Extract-Min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) and set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 to hold the returned vertex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 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If the call to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 decreased the values of </a:t>
            </a:r>
            <a:r>
              <a:rPr lang="en-US" dirty="0" smtClean="0">
                <a:solidFill>
                  <a:schemeClr val="accent1"/>
                </a:solidFill>
              </a:rPr>
              <a:t>shortest[v]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call </a:t>
            </a:r>
            <a:r>
              <a:rPr lang="en-US" dirty="0" smtClean="0">
                <a:solidFill>
                  <a:schemeClr val="accent1"/>
                </a:solidFill>
              </a:rPr>
              <a:t>Decrease-Key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implemented by an array						</a:t>
            </a:r>
            <a:r>
              <a:rPr lang="en-US" sz="800" dirty="0" smtClean="0"/>
              <a:t>				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				➨	</a:t>
            </a:r>
            <a:r>
              <a:rPr lang="en-US" dirty="0" err="1" smtClean="0">
                <a:latin typeface=""/>
                <a:ea typeface="Arial Unicode MS" pitchFamily="34" charset="-128"/>
                <a:cs typeface="Arial Unicode MS" pitchFamily="34" charset="-128"/>
              </a:rPr>
              <a:t>Dijkstra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57200" y="4937299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6" y="5198520"/>
            <a:ext cx="4682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 dirty="0"/>
              <a:t> 	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 </a:t>
            </a:r>
            <a:r>
              <a:rPr lang="en-US" b="1" dirty="0"/>
              <a:t>∙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Extract-Min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Q</a:t>
            </a:r>
            <a:r>
              <a:rPr lang="en-US" dirty="0"/>
              <a:t>) =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baseline="30000" dirty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priority queue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1" name="Group 4"/>
          <p:cNvGraphicFramePr>
            <a:graphicFrameLocks noGrp="1"/>
          </p:cNvGraphicFramePr>
          <p:nvPr/>
        </p:nvGraphicFramePr>
        <p:xfrm>
          <a:off x="1159690" y="3872942"/>
          <a:ext cx="6824621" cy="823913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a priority </a:t>
            </a:r>
            <a:r>
              <a:rPr lang="en-US" dirty="0"/>
              <a:t>queue</a:t>
            </a:r>
          </a:p>
        </p:txBody>
      </p:sp>
      <p:graphicFrame>
        <p:nvGraphicFramePr>
          <p:cNvPr id="1053700" name="Group 4"/>
          <p:cNvGraphicFramePr>
            <a:graphicFrameLocks noGrp="1"/>
          </p:cNvGraphicFramePr>
          <p:nvPr/>
        </p:nvGraphicFramePr>
        <p:xfrm>
          <a:off x="1159690" y="3872942"/>
          <a:ext cx="6824621" cy="1260476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727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1053729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Min- (and Max-) Heaps</a:t>
            </a:r>
            <a:endParaRPr lang="el-GR" dirty="0" smtClean="0">
              <a:cs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/>
        </p:nvSpPr>
        <p:spPr bwMode="auto">
          <a:xfrm>
            <a:off x="5708650" y="0"/>
            <a:ext cx="3435350" cy="17653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Min-heap</a:t>
            </a:r>
            <a:endParaRPr lang="en-US" dirty="0"/>
          </a:p>
        </p:txBody>
      </p:sp>
      <p:sp>
        <p:nvSpPr>
          <p:cNvPr id="1054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459288"/>
            <a:ext cx="8156575" cy="2030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>
                <a:solidFill>
                  <a:schemeClr val="accent1"/>
                </a:solidFill>
              </a:rPr>
              <a:t>Heap</a:t>
            </a:r>
            <a:br>
              <a:rPr lang="en-US" sz="1800" dirty="0">
                <a:solidFill>
                  <a:schemeClr val="accent1"/>
                </a:solidFill>
              </a:rPr>
            </a:br>
            <a:r>
              <a:rPr lang="en-US" sz="1800" dirty="0"/>
              <a:t>nearly complete </a:t>
            </a:r>
            <a:r>
              <a:rPr lang="en-US" sz="1800" dirty="0">
                <a:solidFill>
                  <a:schemeClr val="accent1"/>
                </a:solidFill>
              </a:rPr>
              <a:t>binary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tree</a:t>
            </a:r>
            <a:r>
              <a:rPr lang="en-US" sz="1800" dirty="0"/>
              <a:t>, </a:t>
            </a:r>
            <a:r>
              <a:rPr lang="en-US" sz="1800" dirty="0">
                <a:solidFill>
                  <a:schemeClr val="accent1"/>
                </a:solidFill>
              </a:rPr>
              <a:t>filled on all levels</a:t>
            </a:r>
            <a:r>
              <a:rPr lang="en-US" sz="1800" dirty="0"/>
              <a:t> except possibly the </a:t>
            </a:r>
            <a:r>
              <a:rPr lang="en-US" sz="1800" dirty="0">
                <a:solidFill>
                  <a:schemeClr val="accent1"/>
                </a:solidFill>
              </a:rPr>
              <a:t>lowest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lowest level</a:t>
            </a:r>
            <a:r>
              <a:rPr lang="en-US" sz="1800" dirty="0"/>
              <a:t> is filled from </a:t>
            </a:r>
            <a:r>
              <a:rPr lang="en-US" sz="1800" dirty="0">
                <a:solidFill>
                  <a:schemeClr val="accent1"/>
                </a:solidFill>
              </a:rPr>
              <a:t>left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1"/>
                </a:solidFill>
              </a:rPr>
              <a:t>to right</a:t>
            </a:r>
            <a:r>
              <a:rPr lang="en-US" sz="1800" dirty="0"/>
              <a:t>)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Min-heap </a:t>
            </a:r>
            <a:r>
              <a:rPr lang="en-US" sz="1800" dirty="0">
                <a:solidFill>
                  <a:schemeClr val="accent1"/>
                </a:solidFill>
              </a:rPr>
              <a:t>property</a:t>
            </a:r>
            <a:r>
              <a:rPr lang="en-US" sz="1800" dirty="0"/>
              <a:t>: for every node </a:t>
            </a:r>
            <a:r>
              <a:rPr lang="en-US" sz="1800" dirty="0" err="1">
                <a:solidFill>
                  <a:schemeClr val="accent1"/>
                </a:solidFill>
              </a:rPr>
              <a:t>i</a:t>
            </a:r>
            <a:r>
              <a:rPr lang="en-US" sz="1800" dirty="0"/>
              <a:t> other than the root </a:t>
            </a:r>
            <a:br>
              <a:rPr lang="en-US" sz="1800" dirty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1800" dirty="0"/>
              <a:t>			</a:t>
            </a:r>
            <a:r>
              <a:rPr lang="en-US" sz="1800" dirty="0">
                <a:solidFill>
                  <a:schemeClr val="accent1"/>
                </a:solidFill>
              </a:rPr>
              <a:t>key</a:t>
            </a:r>
            <a:r>
              <a:rPr lang="en-US" sz="1800" dirty="0"/>
              <a:t>[</a:t>
            </a:r>
            <a:r>
              <a:rPr lang="en-US" sz="1800" dirty="0">
                <a:solidFill>
                  <a:schemeClr val="accent1"/>
                </a:solidFill>
              </a:rPr>
              <a:t>Parent(</a:t>
            </a:r>
            <a:r>
              <a:rPr lang="en-US" sz="1800" dirty="0" err="1">
                <a:solidFill>
                  <a:schemeClr val="accent1"/>
                </a:solidFill>
              </a:rPr>
              <a:t>i</a:t>
            </a:r>
            <a:r>
              <a:rPr lang="en-US" sz="1800" dirty="0"/>
              <a:t>)] </a:t>
            </a:r>
            <a:r>
              <a:rPr lang="en-US" sz="1800" dirty="0" smtClean="0">
                <a:cs typeface="Arial" charset="0"/>
              </a:rPr>
              <a:t>≤ </a:t>
            </a:r>
            <a:r>
              <a:rPr lang="en-US" sz="1800" dirty="0">
                <a:solidFill>
                  <a:schemeClr val="accent1"/>
                </a:solidFill>
                <a:cs typeface="Arial" charset="0"/>
              </a:rPr>
              <a:t>key</a:t>
            </a:r>
            <a:r>
              <a:rPr lang="en-US" sz="1800" dirty="0">
                <a:cs typeface="Arial" charset="0"/>
              </a:rPr>
              <a:t>[</a:t>
            </a:r>
            <a:r>
              <a:rPr lang="en-US" sz="1800" dirty="0" err="1">
                <a:solidFill>
                  <a:schemeClr val="accent1"/>
                </a:solidFill>
                <a:cs typeface="Arial" charset="0"/>
              </a:rPr>
              <a:t>i</a:t>
            </a:r>
            <a:r>
              <a:rPr lang="en-US" sz="1800" dirty="0">
                <a:cs typeface="Arial" charset="0"/>
              </a:rPr>
              <a:t>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7525" y="1198563"/>
            <a:ext cx="4973638" cy="2654300"/>
            <a:chOff x="326" y="755"/>
            <a:chExt cx="3133" cy="1672"/>
          </a:xfrm>
        </p:grpSpPr>
        <p:sp>
          <p:nvSpPr>
            <p:cNvPr id="1054726" name="Line 6"/>
            <p:cNvSpPr>
              <a:spLocks noChangeShapeType="1"/>
            </p:cNvSpPr>
            <p:nvPr/>
          </p:nvSpPr>
          <p:spPr bwMode="auto">
            <a:xfrm flipV="1">
              <a:off x="1378" y="1939"/>
              <a:ext cx="126" cy="21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94" y="1939"/>
              <a:ext cx="398" cy="211"/>
              <a:chOff x="488" y="1939"/>
              <a:chExt cx="398" cy="211"/>
            </a:xfrm>
          </p:grpSpPr>
          <p:sp>
            <p:nvSpPr>
              <p:cNvPr id="1054728" name="Line 8"/>
              <p:cNvSpPr>
                <a:spLocks noChangeShapeType="1"/>
              </p:cNvSpPr>
              <p:nvPr/>
            </p:nvSpPr>
            <p:spPr bwMode="auto">
              <a:xfrm flipH="1" flipV="1">
                <a:off x="760" y="1939"/>
                <a:ext cx="126" cy="21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29" name="Line 9"/>
              <p:cNvSpPr>
                <a:spLocks noChangeShapeType="1"/>
              </p:cNvSpPr>
              <p:nvPr/>
            </p:nvSpPr>
            <p:spPr bwMode="auto">
              <a:xfrm flipV="1">
                <a:off x="488" y="1939"/>
                <a:ext cx="126" cy="21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24" y="1435"/>
              <a:ext cx="697" cy="283"/>
              <a:chOff x="781" y="1435"/>
              <a:chExt cx="697" cy="283"/>
            </a:xfrm>
          </p:grpSpPr>
          <p:sp>
            <p:nvSpPr>
              <p:cNvPr id="1054731" name="Line 11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32" name="Line 12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776" y="1435"/>
              <a:ext cx="697" cy="283"/>
              <a:chOff x="781" y="1435"/>
              <a:chExt cx="697" cy="283"/>
            </a:xfrm>
          </p:grpSpPr>
          <p:sp>
            <p:nvSpPr>
              <p:cNvPr id="1054734" name="Line 14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35" name="Line 15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234" y="963"/>
              <a:ext cx="1530" cy="295"/>
              <a:chOff x="1234" y="963"/>
              <a:chExt cx="1530" cy="295"/>
            </a:xfrm>
          </p:grpSpPr>
          <p:sp>
            <p:nvSpPr>
              <p:cNvPr id="1054737" name="Line 17"/>
              <p:cNvSpPr>
                <a:spLocks noChangeShapeType="1"/>
              </p:cNvSpPr>
              <p:nvPr/>
            </p:nvSpPr>
            <p:spPr bwMode="auto">
              <a:xfrm flipH="1" flipV="1">
                <a:off x="2128" y="963"/>
                <a:ext cx="636" cy="295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38" name="Line 18"/>
              <p:cNvSpPr>
                <a:spLocks noChangeShapeType="1"/>
              </p:cNvSpPr>
              <p:nvPr/>
            </p:nvSpPr>
            <p:spPr bwMode="auto">
              <a:xfrm flipV="1">
                <a:off x="1234" y="967"/>
                <a:ext cx="632" cy="29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859" y="755"/>
              <a:ext cx="278" cy="278"/>
              <a:chOff x="1612" y="779"/>
              <a:chExt cx="278" cy="278"/>
            </a:xfrm>
          </p:grpSpPr>
          <p:sp>
            <p:nvSpPr>
              <p:cNvPr id="1054740" name="Text Box 20"/>
              <p:cNvSpPr txBox="1">
                <a:spLocks noChangeArrowheads="1"/>
              </p:cNvSpPr>
              <p:nvPr/>
            </p:nvSpPr>
            <p:spPr bwMode="auto">
              <a:xfrm>
                <a:off x="1648" y="794"/>
                <a:ext cx="204" cy="25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054741" name="Oval 21"/>
              <p:cNvSpPr>
                <a:spLocks noChangeArrowheads="1"/>
              </p:cNvSpPr>
              <p:nvPr/>
            </p:nvSpPr>
            <p:spPr bwMode="auto">
              <a:xfrm>
                <a:off x="1612" y="779"/>
                <a:ext cx="278" cy="27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986" y="1219"/>
              <a:ext cx="2025" cy="278"/>
              <a:chOff x="986" y="1135"/>
              <a:chExt cx="2025" cy="278"/>
            </a:xfrm>
          </p:grpSpPr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2726" y="1135"/>
                <a:ext cx="285" cy="278"/>
                <a:chOff x="1883" y="1135"/>
                <a:chExt cx="285" cy="278"/>
              </a:xfrm>
            </p:grpSpPr>
            <p:sp>
              <p:nvSpPr>
                <p:cNvPr id="10547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883" y="1149"/>
                  <a:ext cx="282" cy="253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/>
                    <a:t>11</a:t>
                  </a:r>
                  <a:endParaRPr lang="en-US" dirty="0"/>
                </a:p>
              </p:txBody>
            </p:sp>
            <p:sp>
              <p:nvSpPr>
                <p:cNvPr id="1054745" name="Oval 25"/>
                <p:cNvSpPr>
                  <a:spLocks noChangeArrowheads="1"/>
                </p:cNvSpPr>
                <p:nvPr/>
              </p:nvSpPr>
              <p:spPr bwMode="auto">
                <a:xfrm>
                  <a:off x="1890" y="1135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986" y="1135"/>
                <a:ext cx="278" cy="278"/>
                <a:chOff x="1213" y="1135"/>
                <a:chExt cx="278" cy="278"/>
              </a:xfrm>
            </p:grpSpPr>
            <p:sp>
              <p:nvSpPr>
                <p:cNvPr id="10547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254" y="1149"/>
                  <a:ext cx="204" cy="253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1054748" name="Oval 28"/>
                <p:cNvSpPr>
                  <a:spLocks noChangeArrowheads="1"/>
                </p:cNvSpPr>
                <p:nvPr/>
              </p:nvSpPr>
              <p:spPr bwMode="auto">
                <a:xfrm>
                  <a:off x="1213" y="1135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2287" y="1684"/>
              <a:ext cx="1172" cy="278"/>
              <a:chOff x="2287" y="1658"/>
              <a:chExt cx="1172" cy="278"/>
            </a:xfrm>
          </p:grpSpPr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3165" y="1658"/>
                <a:ext cx="294" cy="278"/>
                <a:chOff x="2691" y="1658"/>
                <a:chExt cx="294" cy="278"/>
              </a:xfrm>
            </p:grpSpPr>
            <p:sp>
              <p:nvSpPr>
                <p:cNvPr id="10547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91" y="1672"/>
                  <a:ext cx="294" cy="253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/>
                    <a:t>17</a:t>
                  </a:r>
                  <a:endParaRPr lang="en-US" dirty="0"/>
                </a:p>
              </p:txBody>
            </p:sp>
            <p:sp>
              <p:nvSpPr>
                <p:cNvPr id="1054752" name="Oval 32"/>
                <p:cNvSpPr>
                  <a:spLocks noChangeArrowheads="1"/>
                </p:cNvSpPr>
                <p:nvPr/>
              </p:nvSpPr>
              <p:spPr bwMode="auto">
                <a:xfrm>
                  <a:off x="2698" y="1658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3"/>
              <p:cNvGrpSpPr>
                <a:grpSpLocks/>
              </p:cNvGrpSpPr>
              <p:nvPr/>
            </p:nvGrpSpPr>
            <p:grpSpPr bwMode="auto">
              <a:xfrm>
                <a:off x="2287" y="1658"/>
                <a:ext cx="292" cy="278"/>
                <a:chOff x="2014" y="1658"/>
                <a:chExt cx="292" cy="278"/>
              </a:xfrm>
            </p:grpSpPr>
            <p:sp>
              <p:nvSpPr>
                <p:cNvPr id="105475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14" y="1672"/>
                  <a:ext cx="292" cy="25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/>
                    <a:t>12</a:t>
                  </a:r>
                </a:p>
              </p:txBody>
            </p:sp>
            <p:sp>
              <p:nvSpPr>
                <p:cNvPr id="1054755" name="Oval 35"/>
                <p:cNvSpPr>
                  <a:spLocks noChangeArrowheads="1"/>
                </p:cNvSpPr>
                <p:nvPr/>
              </p:nvSpPr>
              <p:spPr bwMode="auto">
                <a:xfrm>
                  <a:off x="2021" y="1658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36"/>
            <p:cNvGrpSpPr>
              <a:grpSpLocks/>
            </p:cNvGrpSpPr>
            <p:nvPr/>
          </p:nvGrpSpPr>
          <p:grpSpPr bwMode="auto">
            <a:xfrm>
              <a:off x="547" y="1683"/>
              <a:ext cx="1155" cy="278"/>
              <a:chOff x="547" y="1657"/>
              <a:chExt cx="1155" cy="278"/>
            </a:xfrm>
          </p:grpSpPr>
          <p:grpSp>
            <p:nvGrpSpPr>
              <p:cNvPr id="15" name="Group 37"/>
              <p:cNvGrpSpPr>
                <a:grpSpLocks/>
              </p:cNvGrpSpPr>
              <p:nvPr/>
            </p:nvGrpSpPr>
            <p:grpSpPr bwMode="auto">
              <a:xfrm>
                <a:off x="1424" y="1657"/>
                <a:ext cx="278" cy="278"/>
                <a:chOff x="1338" y="1657"/>
                <a:chExt cx="278" cy="278"/>
              </a:xfrm>
            </p:grpSpPr>
            <p:sp>
              <p:nvSpPr>
                <p:cNvPr id="105475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375" y="1671"/>
                  <a:ext cx="203" cy="25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/>
                    <a:t>8</a:t>
                  </a:r>
                </a:p>
              </p:txBody>
            </p:sp>
            <p:sp>
              <p:nvSpPr>
                <p:cNvPr id="1054759" name="Oval 39"/>
                <p:cNvSpPr>
                  <a:spLocks noChangeArrowheads="1"/>
                </p:cNvSpPr>
                <p:nvPr/>
              </p:nvSpPr>
              <p:spPr bwMode="auto">
                <a:xfrm>
                  <a:off x="1338" y="1657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40"/>
              <p:cNvGrpSpPr>
                <a:grpSpLocks/>
              </p:cNvGrpSpPr>
              <p:nvPr/>
            </p:nvGrpSpPr>
            <p:grpSpPr bwMode="auto">
              <a:xfrm>
                <a:off x="547" y="1657"/>
                <a:ext cx="292" cy="278"/>
                <a:chOff x="584" y="1657"/>
                <a:chExt cx="292" cy="278"/>
              </a:xfrm>
            </p:grpSpPr>
            <p:sp>
              <p:nvSpPr>
                <p:cNvPr id="105476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84" y="1671"/>
                  <a:ext cx="292" cy="25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/>
                    <a:t>30</a:t>
                  </a:r>
                </a:p>
              </p:txBody>
            </p:sp>
            <p:sp>
              <p:nvSpPr>
                <p:cNvPr id="1054762" name="Oval 42"/>
                <p:cNvSpPr>
                  <a:spLocks noChangeArrowheads="1"/>
                </p:cNvSpPr>
                <p:nvPr/>
              </p:nvSpPr>
              <p:spPr bwMode="auto">
                <a:xfrm>
                  <a:off x="591" y="1657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43"/>
            <p:cNvGrpSpPr>
              <a:grpSpLocks/>
            </p:cNvGrpSpPr>
            <p:nvPr/>
          </p:nvGrpSpPr>
          <p:grpSpPr bwMode="auto">
            <a:xfrm>
              <a:off x="326" y="2149"/>
              <a:ext cx="739" cy="278"/>
              <a:chOff x="326" y="2191"/>
              <a:chExt cx="739" cy="278"/>
            </a:xfrm>
          </p:grpSpPr>
          <p:grpSp>
            <p:nvGrpSpPr>
              <p:cNvPr id="18" name="Group 44"/>
              <p:cNvGrpSpPr>
                <a:grpSpLocks/>
              </p:cNvGrpSpPr>
              <p:nvPr/>
            </p:nvGrpSpPr>
            <p:grpSpPr bwMode="auto">
              <a:xfrm>
                <a:off x="771" y="2191"/>
                <a:ext cx="294" cy="278"/>
                <a:chOff x="835" y="2179"/>
                <a:chExt cx="294" cy="278"/>
              </a:xfrm>
            </p:grpSpPr>
            <p:sp>
              <p:nvSpPr>
                <p:cNvPr id="105476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835" y="2193"/>
                  <a:ext cx="294" cy="253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/>
                    <a:t>35</a:t>
                  </a:r>
                  <a:endParaRPr lang="en-US" dirty="0"/>
                </a:p>
              </p:txBody>
            </p:sp>
            <p:sp>
              <p:nvSpPr>
                <p:cNvPr id="1054766" name="Oval 46"/>
                <p:cNvSpPr>
                  <a:spLocks noChangeArrowheads="1"/>
                </p:cNvSpPr>
                <p:nvPr/>
              </p:nvSpPr>
              <p:spPr bwMode="auto">
                <a:xfrm>
                  <a:off x="846" y="2179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47"/>
              <p:cNvGrpSpPr>
                <a:grpSpLocks/>
              </p:cNvGrpSpPr>
              <p:nvPr/>
            </p:nvGrpSpPr>
            <p:grpSpPr bwMode="auto">
              <a:xfrm>
                <a:off x="326" y="2191"/>
                <a:ext cx="294" cy="278"/>
                <a:chOff x="326" y="2179"/>
                <a:chExt cx="294" cy="278"/>
              </a:xfrm>
            </p:grpSpPr>
            <p:sp>
              <p:nvSpPr>
                <p:cNvPr id="105476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26" y="2193"/>
                  <a:ext cx="294" cy="253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dirty="0" smtClean="0"/>
                    <a:t>30</a:t>
                  </a:r>
                  <a:endParaRPr lang="en-US" dirty="0"/>
                </a:p>
              </p:txBody>
            </p:sp>
            <p:sp>
              <p:nvSpPr>
                <p:cNvPr id="1054769" name="Oval 49"/>
                <p:cNvSpPr>
                  <a:spLocks noChangeArrowheads="1"/>
                </p:cNvSpPr>
                <p:nvPr/>
              </p:nvSpPr>
              <p:spPr bwMode="auto">
                <a:xfrm>
                  <a:off x="333" y="2179"/>
                  <a:ext cx="278" cy="278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50"/>
            <p:cNvGrpSpPr>
              <a:grpSpLocks/>
            </p:cNvGrpSpPr>
            <p:nvPr/>
          </p:nvGrpSpPr>
          <p:grpSpPr bwMode="auto">
            <a:xfrm>
              <a:off x="1213" y="2149"/>
              <a:ext cx="294" cy="278"/>
              <a:chOff x="1441" y="2203"/>
              <a:chExt cx="294" cy="278"/>
            </a:xfrm>
          </p:grpSpPr>
          <p:sp>
            <p:nvSpPr>
              <p:cNvPr id="1054771" name="Text Box 51"/>
              <p:cNvSpPr txBox="1">
                <a:spLocks noChangeArrowheads="1"/>
              </p:cNvSpPr>
              <p:nvPr/>
            </p:nvSpPr>
            <p:spPr bwMode="auto">
              <a:xfrm>
                <a:off x="1441" y="2217"/>
                <a:ext cx="294" cy="25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 smtClean="0"/>
                  <a:t>19</a:t>
                </a:r>
                <a:endParaRPr lang="en-US" dirty="0"/>
              </a:p>
            </p:txBody>
          </p:sp>
          <p:sp>
            <p:nvSpPr>
              <p:cNvPr id="1054772" name="Oval 52"/>
              <p:cNvSpPr>
                <a:spLocks noChangeArrowheads="1"/>
              </p:cNvSpPr>
              <p:nvPr/>
            </p:nvSpPr>
            <p:spPr bwMode="auto">
              <a:xfrm>
                <a:off x="1452" y="2203"/>
                <a:ext cx="278" cy="278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53"/>
          <p:cNvGrpSpPr>
            <a:grpSpLocks/>
          </p:cNvGrpSpPr>
          <p:nvPr/>
        </p:nvGrpSpPr>
        <p:grpSpPr bwMode="auto">
          <a:xfrm>
            <a:off x="6303963" y="644525"/>
            <a:ext cx="2185987" cy="1062038"/>
            <a:chOff x="3971" y="406"/>
            <a:chExt cx="1377" cy="669"/>
          </a:xfrm>
        </p:grpSpPr>
        <p:sp>
          <p:nvSpPr>
            <p:cNvPr id="1054774" name="Line 54"/>
            <p:cNvSpPr>
              <a:spLocks noChangeShapeType="1"/>
            </p:cNvSpPr>
            <p:nvPr/>
          </p:nvSpPr>
          <p:spPr bwMode="auto">
            <a:xfrm flipV="1">
              <a:off x="5051" y="782"/>
              <a:ext cx="129" cy="1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2" name="Group 55"/>
            <p:cNvGrpSpPr>
              <a:grpSpLocks/>
            </p:cNvGrpSpPr>
            <p:nvPr/>
          </p:nvGrpSpPr>
          <p:grpSpPr bwMode="auto">
            <a:xfrm>
              <a:off x="4120" y="782"/>
              <a:ext cx="371" cy="150"/>
              <a:chOff x="781" y="1435"/>
              <a:chExt cx="697" cy="283"/>
            </a:xfrm>
          </p:grpSpPr>
          <p:sp>
            <p:nvSpPr>
              <p:cNvPr id="1054776" name="Line 56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77" name="Line 57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58"/>
            <p:cNvGrpSpPr>
              <a:grpSpLocks/>
            </p:cNvGrpSpPr>
            <p:nvPr/>
          </p:nvGrpSpPr>
          <p:grpSpPr bwMode="auto">
            <a:xfrm>
              <a:off x="4364" y="530"/>
              <a:ext cx="815" cy="157"/>
              <a:chOff x="1234" y="963"/>
              <a:chExt cx="1530" cy="295"/>
            </a:xfrm>
          </p:grpSpPr>
          <p:sp>
            <p:nvSpPr>
              <p:cNvPr id="1054779" name="Line 59"/>
              <p:cNvSpPr>
                <a:spLocks noChangeShapeType="1"/>
              </p:cNvSpPr>
              <p:nvPr/>
            </p:nvSpPr>
            <p:spPr bwMode="auto">
              <a:xfrm flipH="1" flipV="1">
                <a:off x="2128" y="963"/>
                <a:ext cx="636" cy="295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80" name="Line 60"/>
              <p:cNvSpPr>
                <a:spLocks noChangeShapeType="1"/>
              </p:cNvSpPr>
              <p:nvPr/>
            </p:nvSpPr>
            <p:spPr bwMode="auto">
              <a:xfrm flipV="1">
                <a:off x="1234" y="967"/>
                <a:ext cx="632" cy="29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54781" name="Text Box 61"/>
            <p:cNvSpPr txBox="1">
              <a:spLocks noChangeArrowheads="1"/>
            </p:cNvSpPr>
            <p:nvPr/>
          </p:nvSpPr>
          <p:spPr bwMode="auto">
            <a:xfrm>
              <a:off x="4688" y="406"/>
              <a:ext cx="168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1054782" name="Oval 62"/>
            <p:cNvSpPr>
              <a:spLocks noChangeArrowheads="1"/>
            </p:cNvSpPr>
            <p:nvPr/>
          </p:nvSpPr>
          <p:spPr bwMode="auto">
            <a:xfrm>
              <a:off x="4697" y="419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783" name="Text Box 63"/>
            <p:cNvSpPr txBox="1">
              <a:spLocks noChangeArrowheads="1"/>
            </p:cNvSpPr>
            <p:nvPr/>
          </p:nvSpPr>
          <p:spPr bwMode="auto">
            <a:xfrm>
              <a:off x="5128" y="651"/>
              <a:ext cx="220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/>
                <a:t>19</a:t>
              </a:r>
            </a:p>
          </p:txBody>
        </p:sp>
        <p:sp>
          <p:nvSpPr>
            <p:cNvPr id="1054784" name="Oval 64"/>
            <p:cNvSpPr>
              <a:spLocks noChangeArrowheads="1"/>
            </p:cNvSpPr>
            <p:nvPr/>
          </p:nvSpPr>
          <p:spPr bwMode="auto">
            <a:xfrm>
              <a:off x="5163" y="666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785" name="Text Box 65"/>
            <p:cNvSpPr txBox="1">
              <a:spLocks noChangeArrowheads="1"/>
            </p:cNvSpPr>
            <p:nvPr/>
          </p:nvSpPr>
          <p:spPr bwMode="auto">
            <a:xfrm>
              <a:off x="4223" y="651"/>
              <a:ext cx="168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1054786" name="Oval 66"/>
            <p:cNvSpPr>
              <a:spLocks noChangeArrowheads="1"/>
            </p:cNvSpPr>
            <p:nvPr/>
          </p:nvSpPr>
          <p:spPr bwMode="auto">
            <a:xfrm>
              <a:off x="4232" y="666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787" name="Text Box 67"/>
            <p:cNvSpPr txBox="1">
              <a:spLocks noChangeArrowheads="1"/>
            </p:cNvSpPr>
            <p:nvPr/>
          </p:nvSpPr>
          <p:spPr bwMode="auto">
            <a:xfrm>
              <a:off x="4886" y="899"/>
              <a:ext cx="222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12</a:t>
              </a:r>
              <a:endParaRPr lang="en-US" sz="1200" dirty="0"/>
            </a:p>
          </p:txBody>
        </p:sp>
        <p:sp>
          <p:nvSpPr>
            <p:cNvPr id="1054788" name="Oval 68"/>
            <p:cNvSpPr>
              <a:spLocks noChangeArrowheads="1"/>
            </p:cNvSpPr>
            <p:nvPr/>
          </p:nvSpPr>
          <p:spPr bwMode="auto">
            <a:xfrm>
              <a:off x="4929" y="914"/>
              <a:ext cx="147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789" name="Text Box 69"/>
            <p:cNvSpPr txBox="1">
              <a:spLocks noChangeArrowheads="1"/>
            </p:cNvSpPr>
            <p:nvPr/>
          </p:nvSpPr>
          <p:spPr bwMode="auto">
            <a:xfrm>
              <a:off x="4452" y="899"/>
              <a:ext cx="168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8</a:t>
              </a:r>
              <a:endParaRPr lang="en-US" sz="1200" dirty="0"/>
            </a:p>
          </p:txBody>
        </p:sp>
        <p:sp>
          <p:nvSpPr>
            <p:cNvPr id="1054790" name="Oval 70"/>
            <p:cNvSpPr>
              <a:spLocks noChangeArrowheads="1"/>
            </p:cNvSpPr>
            <p:nvPr/>
          </p:nvSpPr>
          <p:spPr bwMode="auto">
            <a:xfrm>
              <a:off x="4465" y="914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791" name="Text Box 71"/>
            <p:cNvSpPr txBox="1">
              <a:spLocks noChangeArrowheads="1"/>
            </p:cNvSpPr>
            <p:nvPr/>
          </p:nvSpPr>
          <p:spPr bwMode="auto">
            <a:xfrm>
              <a:off x="3971" y="899"/>
              <a:ext cx="220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/>
                <a:t>30</a:t>
              </a:r>
            </a:p>
          </p:txBody>
        </p:sp>
        <p:sp>
          <p:nvSpPr>
            <p:cNvPr id="1054792" name="Oval 72"/>
            <p:cNvSpPr>
              <a:spLocks noChangeArrowheads="1"/>
            </p:cNvSpPr>
            <p:nvPr/>
          </p:nvSpPr>
          <p:spPr bwMode="auto">
            <a:xfrm>
              <a:off x="4002" y="914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4793" name="AutoShape 73"/>
          <p:cNvSpPr>
            <a:spLocks noChangeArrowheads="1"/>
          </p:cNvSpPr>
          <p:nvPr/>
        </p:nvSpPr>
        <p:spPr bwMode="auto">
          <a:xfrm>
            <a:off x="8005763" y="1160463"/>
            <a:ext cx="225425" cy="398462"/>
          </a:xfrm>
          <a:prstGeom prst="lightningBolt">
            <a:avLst/>
          </a:prstGeom>
          <a:noFill/>
          <a:ln w="19050">
            <a:solidFill>
              <a:srgbClr val="D60029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4" name="Group 74"/>
          <p:cNvGrpSpPr>
            <a:grpSpLocks/>
          </p:cNvGrpSpPr>
          <p:nvPr/>
        </p:nvGrpSpPr>
        <p:grpSpPr bwMode="auto">
          <a:xfrm>
            <a:off x="6303962" y="2035176"/>
            <a:ext cx="2543174" cy="1062038"/>
            <a:chOff x="3971" y="1282"/>
            <a:chExt cx="1602" cy="669"/>
          </a:xfrm>
        </p:grpSpPr>
        <p:sp>
          <p:nvSpPr>
            <p:cNvPr id="1054795" name="Line 75"/>
            <p:cNvSpPr>
              <a:spLocks noChangeShapeType="1"/>
            </p:cNvSpPr>
            <p:nvPr/>
          </p:nvSpPr>
          <p:spPr bwMode="auto">
            <a:xfrm flipH="1" flipV="1">
              <a:off x="5294" y="1658"/>
              <a:ext cx="128" cy="15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5" name="Group 76"/>
            <p:cNvGrpSpPr>
              <a:grpSpLocks/>
            </p:cNvGrpSpPr>
            <p:nvPr/>
          </p:nvGrpSpPr>
          <p:grpSpPr bwMode="auto">
            <a:xfrm>
              <a:off x="4120" y="1658"/>
              <a:ext cx="371" cy="150"/>
              <a:chOff x="781" y="1435"/>
              <a:chExt cx="697" cy="283"/>
            </a:xfrm>
          </p:grpSpPr>
          <p:sp>
            <p:nvSpPr>
              <p:cNvPr id="1054797" name="Line 77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798" name="Line 78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79"/>
            <p:cNvGrpSpPr>
              <a:grpSpLocks/>
            </p:cNvGrpSpPr>
            <p:nvPr/>
          </p:nvGrpSpPr>
          <p:grpSpPr bwMode="auto">
            <a:xfrm>
              <a:off x="4364" y="1406"/>
              <a:ext cx="815" cy="157"/>
              <a:chOff x="1234" y="963"/>
              <a:chExt cx="1530" cy="295"/>
            </a:xfrm>
          </p:grpSpPr>
          <p:sp>
            <p:nvSpPr>
              <p:cNvPr id="1054800" name="Line 80"/>
              <p:cNvSpPr>
                <a:spLocks noChangeShapeType="1"/>
              </p:cNvSpPr>
              <p:nvPr/>
            </p:nvSpPr>
            <p:spPr bwMode="auto">
              <a:xfrm flipH="1" flipV="1">
                <a:off x="2128" y="963"/>
                <a:ext cx="636" cy="295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4801" name="Line 81"/>
              <p:cNvSpPr>
                <a:spLocks noChangeShapeType="1"/>
              </p:cNvSpPr>
              <p:nvPr/>
            </p:nvSpPr>
            <p:spPr bwMode="auto">
              <a:xfrm flipV="1">
                <a:off x="1234" y="967"/>
                <a:ext cx="632" cy="29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54802" name="Text Box 82"/>
            <p:cNvSpPr txBox="1">
              <a:spLocks noChangeArrowheads="1"/>
            </p:cNvSpPr>
            <p:nvPr/>
          </p:nvSpPr>
          <p:spPr bwMode="auto">
            <a:xfrm>
              <a:off x="4688" y="1282"/>
              <a:ext cx="168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1054803" name="Oval 83"/>
            <p:cNvSpPr>
              <a:spLocks noChangeArrowheads="1"/>
            </p:cNvSpPr>
            <p:nvPr/>
          </p:nvSpPr>
          <p:spPr bwMode="auto">
            <a:xfrm>
              <a:off x="4697" y="1295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804" name="Text Box 84"/>
            <p:cNvSpPr txBox="1">
              <a:spLocks noChangeArrowheads="1"/>
            </p:cNvSpPr>
            <p:nvPr/>
          </p:nvSpPr>
          <p:spPr bwMode="auto">
            <a:xfrm>
              <a:off x="5128" y="1527"/>
              <a:ext cx="220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/>
                <a:t>19</a:t>
              </a:r>
            </a:p>
          </p:txBody>
        </p:sp>
        <p:sp>
          <p:nvSpPr>
            <p:cNvPr id="1054805" name="Oval 85"/>
            <p:cNvSpPr>
              <a:spLocks noChangeArrowheads="1"/>
            </p:cNvSpPr>
            <p:nvPr/>
          </p:nvSpPr>
          <p:spPr bwMode="auto">
            <a:xfrm>
              <a:off x="5163" y="1542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806" name="Text Box 86"/>
            <p:cNvSpPr txBox="1">
              <a:spLocks noChangeArrowheads="1"/>
            </p:cNvSpPr>
            <p:nvPr/>
          </p:nvSpPr>
          <p:spPr bwMode="auto">
            <a:xfrm>
              <a:off x="4223" y="1527"/>
              <a:ext cx="168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1054807" name="Oval 87"/>
            <p:cNvSpPr>
              <a:spLocks noChangeArrowheads="1"/>
            </p:cNvSpPr>
            <p:nvPr/>
          </p:nvSpPr>
          <p:spPr bwMode="auto">
            <a:xfrm>
              <a:off x="4232" y="1542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808" name="Text Box 88"/>
            <p:cNvSpPr txBox="1">
              <a:spLocks noChangeArrowheads="1"/>
            </p:cNvSpPr>
            <p:nvPr/>
          </p:nvSpPr>
          <p:spPr bwMode="auto">
            <a:xfrm>
              <a:off x="5351" y="1775"/>
              <a:ext cx="222" cy="17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/>
                <a:t>30</a:t>
              </a:r>
              <a:endParaRPr lang="en-US" sz="1200" dirty="0"/>
            </a:p>
          </p:txBody>
        </p:sp>
        <p:sp>
          <p:nvSpPr>
            <p:cNvPr id="1054809" name="Oval 89"/>
            <p:cNvSpPr>
              <a:spLocks noChangeArrowheads="1"/>
            </p:cNvSpPr>
            <p:nvPr/>
          </p:nvSpPr>
          <p:spPr bwMode="auto">
            <a:xfrm>
              <a:off x="5389" y="1790"/>
              <a:ext cx="147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810" name="Text Box 90"/>
            <p:cNvSpPr txBox="1">
              <a:spLocks noChangeArrowheads="1"/>
            </p:cNvSpPr>
            <p:nvPr/>
          </p:nvSpPr>
          <p:spPr bwMode="auto">
            <a:xfrm>
              <a:off x="4453" y="1775"/>
              <a:ext cx="167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/>
                <a:t>8</a:t>
              </a:r>
            </a:p>
          </p:txBody>
        </p:sp>
        <p:sp>
          <p:nvSpPr>
            <p:cNvPr id="1054811" name="Oval 91"/>
            <p:cNvSpPr>
              <a:spLocks noChangeArrowheads="1"/>
            </p:cNvSpPr>
            <p:nvPr/>
          </p:nvSpPr>
          <p:spPr bwMode="auto">
            <a:xfrm>
              <a:off x="4465" y="1790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4812" name="Text Box 92"/>
            <p:cNvSpPr txBox="1">
              <a:spLocks noChangeArrowheads="1"/>
            </p:cNvSpPr>
            <p:nvPr/>
          </p:nvSpPr>
          <p:spPr bwMode="auto">
            <a:xfrm>
              <a:off x="3971" y="1775"/>
              <a:ext cx="220" cy="17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/>
                <a:t>30</a:t>
              </a:r>
            </a:p>
          </p:txBody>
        </p:sp>
        <p:sp>
          <p:nvSpPr>
            <p:cNvPr id="1054813" name="Oval 93"/>
            <p:cNvSpPr>
              <a:spLocks noChangeArrowheads="1"/>
            </p:cNvSpPr>
            <p:nvPr/>
          </p:nvSpPr>
          <p:spPr bwMode="auto">
            <a:xfrm>
              <a:off x="4002" y="1790"/>
              <a:ext cx="148" cy="1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4814" name="AutoShape 94"/>
          <p:cNvSpPr>
            <a:spLocks noChangeArrowheads="1"/>
          </p:cNvSpPr>
          <p:nvPr/>
        </p:nvSpPr>
        <p:spPr bwMode="auto">
          <a:xfrm>
            <a:off x="7999413" y="2646363"/>
            <a:ext cx="225425" cy="398462"/>
          </a:xfrm>
          <a:prstGeom prst="lightningBolt">
            <a:avLst/>
          </a:prstGeom>
          <a:noFill/>
          <a:ln w="19050">
            <a:solidFill>
              <a:srgbClr val="D60029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4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5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548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22" grpId="0" animBg="1"/>
      <p:bldP spid="1054793" grpId="0" animBg="1"/>
      <p:bldP spid="10548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</a:t>
            </a:r>
            <a:r>
              <a:rPr lang="en-US" dirty="0" smtClean="0"/>
              <a:t>min-heap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Lemma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The </a:t>
            </a:r>
            <a:r>
              <a:rPr lang="en-US" dirty="0" smtClean="0"/>
              <a:t>smallest element </a:t>
            </a:r>
            <a:r>
              <a:rPr lang="en-US" dirty="0"/>
              <a:t>in a </a:t>
            </a:r>
            <a:r>
              <a:rPr lang="en-US" dirty="0" smtClean="0"/>
              <a:t>min-heap </a:t>
            </a:r>
            <a:r>
              <a:rPr lang="en-US" dirty="0"/>
              <a:t>is stored at the root.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Proof</a:t>
            </a:r>
            <a:r>
              <a:rPr lang="en-US" dirty="0"/>
              <a:t>: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08450" y="2551113"/>
            <a:ext cx="4857750" cy="2587625"/>
            <a:chOff x="2343" y="1564"/>
            <a:chExt cx="3364" cy="1792"/>
          </a:xfrm>
        </p:grpSpPr>
        <p:sp>
          <p:nvSpPr>
            <p:cNvPr id="1055749" name="Line 5"/>
            <p:cNvSpPr>
              <a:spLocks noChangeShapeType="1"/>
            </p:cNvSpPr>
            <p:nvPr/>
          </p:nvSpPr>
          <p:spPr bwMode="auto">
            <a:xfrm>
              <a:off x="4080" y="1620"/>
              <a:ext cx="894" cy="420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0" name="Line 6"/>
            <p:cNvSpPr>
              <a:spLocks noChangeShapeType="1"/>
            </p:cNvSpPr>
            <p:nvPr/>
          </p:nvSpPr>
          <p:spPr bwMode="auto">
            <a:xfrm flipV="1">
              <a:off x="3177" y="1619"/>
              <a:ext cx="901" cy="420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1" name="Oval 7"/>
            <p:cNvSpPr>
              <a:spLocks noChangeArrowheads="1"/>
            </p:cNvSpPr>
            <p:nvPr/>
          </p:nvSpPr>
          <p:spPr bwMode="auto">
            <a:xfrm>
              <a:off x="4023" y="1564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5752" name="Line 8"/>
            <p:cNvSpPr>
              <a:spLocks noChangeShapeType="1"/>
            </p:cNvSpPr>
            <p:nvPr/>
          </p:nvSpPr>
          <p:spPr bwMode="auto">
            <a:xfrm flipV="1">
              <a:off x="2729" y="2038"/>
              <a:ext cx="453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3" name="Line 9"/>
            <p:cNvSpPr>
              <a:spLocks noChangeShapeType="1"/>
            </p:cNvSpPr>
            <p:nvPr/>
          </p:nvSpPr>
          <p:spPr bwMode="auto">
            <a:xfrm>
              <a:off x="3182" y="2038"/>
              <a:ext cx="448" cy="419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4" name="Line 10"/>
            <p:cNvSpPr>
              <a:spLocks noChangeShapeType="1"/>
            </p:cNvSpPr>
            <p:nvPr/>
          </p:nvSpPr>
          <p:spPr bwMode="auto">
            <a:xfrm flipH="1">
              <a:off x="4530" y="2038"/>
              <a:ext cx="447" cy="419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5" name="Line 11"/>
            <p:cNvSpPr>
              <a:spLocks noChangeShapeType="1"/>
            </p:cNvSpPr>
            <p:nvPr/>
          </p:nvSpPr>
          <p:spPr bwMode="auto">
            <a:xfrm>
              <a:off x="4977" y="2038"/>
              <a:ext cx="448" cy="419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6" name="Line 12"/>
            <p:cNvSpPr>
              <a:spLocks noChangeShapeType="1"/>
            </p:cNvSpPr>
            <p:nvPr/>
          </p:nvSpPr>
          <p:spPr bwMode="auto">
            <a:xfrm flipH="1">
              <a:off x="2506" y="2452"/>
              <a:ext cx="229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7" name="Line 13"/>
            <p:cNvSpPr>
              <a:spLocks noChangeShapeType="1"/>
            </p:cNvSpPr>
            <p:nvPr/>
          </p:nvSpPr>
          <p:spPr bwMode="auto">
            <a:xfrm flipH="1">
              <a:off x="2399" y="2877"/>
              <a:ext cx="107" cy="419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8" name="Line 14"/>
            <p:cNvSpPr>
              <a:spLocks noChangeShapeType="1"/>
            </p:cNvSpPr>
            <p:nvPr/>
          </p:nvSpPr>
          <p:spPr bwMode="auto">
            <a:xfrm>
              <a:off x="2506" y="2877"/>
              <a:ext cx="117" cy="414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59" name="Line 15"/>
            <p:cNvSpPr>
              <a:spLocks noChangeShapeType="1"/>
            </p:cNvSpPr>
            <p:nvPr/>
          </p:nvSpPr>
          <p:spPr bwMode="auto">
            <a:xfrm flipH="1">
              <a:off x="2847" y="2871"/>
              <a:ext cx="112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0" name="Line 16"/>
            <p:cNvSpPr>
              <a:spLocks noChangeShapeType="1"/>
            </p:cNvSpPr>
            <p:nvPr/>
          </p:nvSpPr>
          <p:spPr bwMode="auto">
            <a:xfrm>
              <a:off x="2959" y="2871"/>
              <a:ext cx="117" cy="431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1" name="Line 17"/>
            <p:cNvSpPr>
              <a:spLocks noChangeShapeType="1"/>
            </p:cNvSpPr>
            <p:nvPr/>
          </p:nvSpPr>
          <p:spPr bwMode="auto">
            <a:xfrm flipH="1" flipV="1">
              <a:off x="2735" y="2452"/>
              <a:ext cx="224" cy="414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2" name="Line 18"/>
            <p:cNvSpPr>
              <a:spLocks noChangeShapeType="1"/>
            </p:cNvSpPr>
            <p:nvPr/>
          </p:nvSpPr>
          <p:spPr bwMode="auto">
            <a:xfrm flipV="1">
              <a:off x="3406" y="2452"/>
              <a:ext cx="224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3" name="Line 19"/>
            <p:cNvSpPr>
              <a:spLocks noChangeShapeType="1"/>
            </p:cNvSpPr>
            <p:nvPr/>
          </p:nvSpPr>
          <p:spPr bwMode="auto">
            <a:xfrm>
              <a:off x="3630" y="2452"/>
              <a:ext cx="223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4" name="Line 20"/>
            <p:cNvSpPr>
              <a:spLocks noChangeShapeType="1"/>
            </p:cNvSpPr>
            <p:nvPr/>
          </p:nvSpPr>
          <p:spPr bwMode="auto">
            <a:xfrm flipV="1">
              <a:off x="4301" y="2457"/>
              <a:ext cx="223" cy="420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5" name="Line 21"/>
            <p:cNvSpPr>
              <a:spLocks noChangeShapeType="1"/>
            </p:cNvSpPr>
            <p:nvPr/>
          </p:nvSpPr>
          <p:spPr bwMode="auto">
            <a:xfrm>
              <a:off x="4524" y="2457"/>
              <a:ext cx="230" cy="420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6" name="Line 22"/>
            <p:cNvSpPr>
              <a:spLocks noChangeShapeType="1"/>
            </p:cNvSpPr>
            <p:nvPr/>
          </p:nvSpPr>
          <p:spPr bwMode="auto">
            <a:xfrm flipV="1">
              <a:off x="5201" y="2452"/>
              <a:ext cx="224" cy="431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767" name="Line 23"/>
            <p:cNvSpPr>
              <a:spLocks noChangeShapeType="1"/>
            </p:cNvSpPr>
            <p:nvPr/>
          </p:nvSpPr>
          <p:spPr bwMode="auto">
            <a:xfrm>
              <a:off x="5425" y="2452"/>
              <a:ext cx="223" cy="425"/>
            </a:xfrm>
            <a:prstGeom prst="line">
              <a:avLst/>
            </a:prstGeom>
            <a:noFill/>
            <a:ln w="38100">
              <a:solidFill>
                <a:srgbClr val="777777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343" y="3240"/>
              <a:ext cx="790" cy="116"/>
              <a:chOff x="2252" y="3520"/>
              <a:chExt cx="790" cy="116"/>
            </a:xfrm>
          </p:grpSpPr>
          <p:grpSp>
            <p:nvGrpSpPr>
              <p:cNvPr id="4" name="Group 25"/>
              <p:cNvGrpSpPr>
                <a:grpSpLocks/>
              </p:cNvGrpSpPr>
              <p:nvPr/>
            </p:nvGrpSpPr>
            <p:grpSpPr bwMode="auto">
              <a:xfrm>
                <a:off x="2252" y="3520"/>
                <a:ext cx="340" cy="116"/>
                <a:chOff x="2536" y="3520"/>
                <a:chExt cx="340" cy="116"/>
              </a:xfrm>
            </p:grpSpPr>
            <p:sp>
              <p:nvSpPr>
                <p:cNvPr id="1055770" name="Oval 26"/>
                <p:cNvSpPr>
                  <a:spLocks noChangeArrowheads="1"/>
                </p:cNvSpPr>
                <p:nvPr/>
              </p:nvSpPr>
              <p:spPr bwMode="auto">
                <a:xfrm>
                  <a:off x="2536" y="3520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71" name="Oval 27"/>
                <p:cNvSpPr>
                  <a:spLocks noChangeArrowheads="1"/>
                </p:cNvSpPr>
                <p:nvPr/>
              </p:nvSpPr>
              <p:spPr bwMode="auto">
                <a:xfrm>
                  <a:off x="2760" y="3520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8"/>
              <p:cNvGrpSpPr>
                <a:grpSpLocks/>
              </p:cNvGrpSpPr>
              <p:nvPr/>
            </p:nvGrpSpPr>
            <p:grpSpPr bwMode="auto">
              <a:xfrm>
                <a:off x="2701" y="3520"/>
                <a:ext cx="341" cy="116"/>
                <a:chOff x="2985" y="3520"/>
                <a:chExt cx="341" cy="116"/>
              </a:xfrm>
            </p:grpSpPr>
            <p:sp>
              <p:nvSpPr>
                <p:cNvPr id="1055773" name="Oval 29"/>
                <p:cNvSpPr>
                  <a:spLocks noChangeArrowheads="1"/>
                </p:cNvSpPr>
                <p:nvPr/>
              </p:nvSpPr>
              <p:spPr bwMode="auto">
                <a:xfrm>
                  <a:off x="2985" y="3520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74" name="Oval 30"/>
                <p:cNvSpPr>
                  <a:spLocks noChangeArrowheads="1"/>
                </p:cNvSpPr>
                <p:nvPr/>
              </p:nvSpPr>
              <p:spPr bwMode="auto">
                <a:xfrm>
                  <a:off x="3210" y="3520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2455" y="2818"/>
              <a:ext cx="3252" cy="120"/>
              <a:chOff x="2364" y="3161"/>
              <a:chExt cx="3252" cy="120"/>
            </a:xfrm>
          </p:grpSpPr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2364" y="3161"/>
                <a:ext cx="565" cy="116"/>
                <a:chOff x="2648" y="3161"/>
                <a:chExt cx="565" cy="116"/>
              </a:xfrm>
            </p:grpSpPr>
            <p:sp>
              <p:nvSpPr>
                <p:cNvPr id="1055777" name="Oval 33"/>
                <p:cNvSpPr>
                  <a:spLocks noChangeArrowheads="1"/>
                </p:cNvSpPr>
                <p:nvPr/>
              </p:nvSpPr>
              <p:spPr bwMode="auto">
                <a:xfrm>
                  <a:off x="2648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78" name="Oval 34"/>
                <p:cNvSpPr>
                  <a:spLocks noChangeArrowheads="1"/>
                </p:cNvSpPr>
                <p:nvPr/>
              </p:nvSpPr>
              <p:spPr bwMode="auto">
                <a:xfrm>
                  <a:off x="3097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3259" y="3161"/>
                <a:ext cx="565" cy="116"/>
                <a:chOff x="2648" y="3161"/>
                <a:chExt cx="565" cy="116"/>
              </a:xfrm>
            </p:grpSpPr>
            <p:sp>
              <p:nvSpPr>
                <p:cNvPr id="1055780" name="Oval 36"/>
                <p:cNvSpPr>
                  <a:spLocks noChangeArrowheads="1"/>
                </p:cNvSpPr>
                <p:nvPr/>
              </p:nvSpPr>
              <p:spPr bwMode="auto">
                <a:xfrm>
                  <a:off x="2648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81" name="Oval 37"/>
                <p:cNvSpPr>
                  <a:spLocks noChangeArrowheads="1"/>
                </p:cNvSpPr>
                <p:nvPr/>
              </p:nvSpPr>
              <p:spPr bwMode="auto">
                <a:xfrm>
                  <a:off x="3097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4156" y="3165"/>
                <a:ext cx="565" cy="116"/>
                <a:chOff x="2648" y="3161"/>
                <a:chExt cx="565" cy="116"/>
              </a:xfrm>
            </p:grpSpPr>
            <p:sp>
              <p:nvSpPr>
                <p:cNvPr id="1055783" name="Oval 39"/>
                <p:cNvSpPr>
                  <a:spLocks noChangeArrowheads="1"/>
                </p:cNvSpPr>
                <p:nvPr/>
              </p:nvSpPr>
              <p:spPr bwMode="auto">
                <a:xfrm>
                  <a:off x="2648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84" name="Oval 40"/>
                <p:cNvSpPr>
                  <a:spLocks noChangeArrowheads="1"/>
                </p:cNvSpPr>
                <p:nvPr/>
              </p:nvSpPr>
              <p:spPr bwMode="auto">
                <a:xfrm>
                  <a:off x="3097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1"/>
              <p:cNvGrpSpPr>
                <a:grpSpLocks/>
              </p:cNvGrpSpPr>
              <p:nvPr/>
            </p:nvGrpSpPr>
            <p:grpSpPr bwMode="auto">
              <a:xfrm>
                <a:off x="5051" y="3165"/>
                <a:ext cx="565" cy="116"/>
                <a:chOff x="2648" y="3161"/>
                <a:chExt cx="565" cy="116"/>
              </a:xfrm>
            </p:grpSpPr>
            <p:sp>
              <p:nvSpPr>
                <p:cNvPr id="1055786" name="Oval 42"/>
                <p:cNvSpPr>
                  <a:spLocks noChangeArrowheads="1"/>
                </p:cNvSpPr>
                <p:nvPr/>
              </p:nvSpPr>
              <p:spPr bwMode="auto">
                <a:xfrm>
                  <a:off x="2648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87" name="Oval 43"/>
                <p:cNvSpPr>
                  <a:spLocks noChangeArrowheads="1"/>
                </p:cNvSpPr>
                <p:nvPr/>
              </p:nvSpPr>
              <p:spPr bwMode="auto">
                <a:xfrm>
                  <a:off x="3097" y="3161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2680" y="2400"/>
              <a:ext cx="2802" cy="116"/>
              <a:chOff x="2589" y="2714"/>
              <a:chExt cx="2802" cy="116"/>
            </a:xfrm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2589" y="2714"/>
                <a:ext cx="1010" cy="116"/>
                <a:chOff x="2589" y="2714"/>
                <a:chExt cx="1010" cy="116"/>
              </a:xfrm>
            </p:grpSpPr>
            <p:sp>
              <p:nvSpPr>
                <p:cNvPr id="1055790" name="Oval 46"/>
                <p:cNvSpPr>
                  <a:spLocks noChangeArrowheads="1"/>
                </p:cNvSpPr>
                <p:nvPr/>
              </p:nvSpPr>
              <p:spPr bwMode="auto">
                <a:xfrm>
                  <a:off x="2589" y="271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91" name="Oval 47"/>
                <p:cNvSpPr>
                  <a:spLocks noChangeArrowheads="1"/>
                </p:cNvSpPr>
                <p:nvPr/>
              </p:nvSpPr>
              <p:spPr bwMode="auto">
                <a:xfrm>
                  <a:off x="3483" y="271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4380" y="2714"/>
                <a:ext cx="1011" cy="116"/>
                <a:chOff x="4380" y="2714"/>
                <a:chExt cx="1011" cy="116"/>
              </a:xfrm>
            </p:grpSpPr>
            <p:sp>
              <p:nvSpPr>
                <p:cNvPr id="1055793" name="Oval 49"/>
                <p:cNvSpPr>
                  <a:spLocks noChangeArrowheads="1"/>
                </p:cNvSpPr>
                <p:nvPr/>
              </p:nvSpPr>
              <p:spPr bwMode="auto">
                <a:xfrm>
                  <a:off x="4380" y="271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5794" name="Oval 50"/>
                <p:cNvSpPr>
                  <a:spLocks noChangeArrowheads="1"/>
                </p:cNvSpPr>
                <p:nvPr/>
              </p:nvSpPr>
              <p:spPr bwMode="auto">
                <a:xfrm>
                  <a:off x="5275" y="2714"/>
                  <a:ext cx="116" cy="116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3127" y="1982"/>
              <a:ext cx="1908" cy="116"/>
              <a:chOff x="3036" y="2284"/>
              <a:chExt cx="1908" cy="116"/>
            </a:xfrm>
          </p:grpSpPr>
          <p:sp>
            <p:nvSpPr>
              <p:cNvPr id="1055796" name="Oval 52"/>
              <p:cNvSpPr>
                <a:spLocks noChangeArrowheads="1"/>
              </p:cNvSpPr>
              <p:nvPr/>
            </p:nvSpPr>
            <p:spPr bwMode="auto">
              <a:xfrm>
                <a:off x="3036" y="2284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5797" name="Oval 53"/>
              <p:cNvSpPr>
                <a:spLocks noChangeArrowheads="1"/>
              </p:cNvSpPr>
              <p:nvPr/>
            </p:nvSpPr>
            <p:spPr bwMode="auto">
              <a:xfrm>
                <a:off x="4828" y="2284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</a:t>
            </a:r>
            <a:r>
              <a:rPr lang="en-US" dirty="0" smtClean="0"/>
              <a:t>min-heap</a:t>
            </a:r>
            <a:endParaRPr lang="en-US" dirty="0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Lemma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The </a:t>
            </a:r>
            <a:r>
              <a:rPr lang="en-US" dirty="0" smtClean="0"/>
              <a:t>smallest element </a:t>
            </a:r>
            <a:r>
              <a:rPr lang="en-US" dirty="0"/>
              <a:t>in a </a:t>
            </a:r>
            <a:r>
              <a:rPr lang="en-US" dirty="0" smtClean="0"/>
              <a:t>min-heap </a:t>
            </a:r>
            <a:r>
              <a:rPr lang="en-US" dirty="0"/>
              <a:t>is stored at the root.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Proof</a:t>
            </a:r>
            <a:r>
              <a:rPr lang="en-US" dirty="0"/>
              <a:t>:	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 root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dirty="0"/>
              <a:t> arbitrary node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folHlink"/>
                </a:solidFill>
              </a:rPr>
              <a:t>z</a:t>
            </a:r>
            <a:r>
              <a:rPr lang="en-US" baseline="-25000" dirty="0">
                <a:solidFill>
                  <a:schemeClr val="folHlink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chemeClr val="folHlink"/>
                </a:solidFill>
              </a:rPr>
              <a:t>z</a:t>
            </a:r>
            <a:r>
              <a:rPr lang="en-US" baseline="-25000" dirty="0">
                <a:solidFill>
                  <a:schemeClr val="folHlink"/>
                </a:solidFill>
              </a:rPr>
              <a:t>2</a:t>
            </a:r>
            <a:r>
              <a:rPr lang="en-US" dirty="0"/>
              <a:t>, …, </a:t>
            </a:r>
            <a:r>
              <a:rPr lang="en-US" dirty="0" err="1">
                <a:solidFill>
                  <a:schemeClr val="folHlink"/>
                </a:solidFill>
              </a:rPr>
              <a:t>z</a:t>
            </a:r>
            <a:r>
              <a:rPr lang="en-US" baseline="-25000" dirty="0" err="1">
                <a:solidFill>
                  <a:schemeClr val="folHlink"/>
                </a:solidFill>
              </a:rPr>
              <a:t>k</a:t>
            </a:r>
            <a:r>
              <a:rPr lang="en-US" dirty="0"/>
              <a:t> nodes on path</a:t>
            </a:r>
            <a:br>
              <a:rPr lang="en-US" dirty="0"/>
            </a:br>
            <a:r>
              <a:rPr lang="en-US" dirty="0"/>
              <a:t>	    between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y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</a:p>
          <a:p>
            <a:pPr>
              <a:buNone/>
            </a:pPr>
            <a:r>
              <a:rPr lang="en-US" sz="1800" dirty="0"/>
              <a:t>		</a:t>
            </a:r>
            <a:r>
              <a:rPr lang="en-US" dirty="0" smtClean="0"/>
              <a:t>min-heap property 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777777"/>
                </a:solidFill>
                <a:latin typeface="Arial Unicode MS" pitchFamily="34" charset="-128"/>
              </a:rPr>
              <a:t>➨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key[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]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cs typeface="Arial" charset="0"/>
              </a:rPr>
              <a:t>≤ </a:t>
            </a:r>
            <a:r>
              <a:rPr lang="en-US" dirty="0">
                <a:cs typeface="Arial" charset="0"/>
              </a:rPr>
              <a:t>key[</a:t>
            </a:r>
            <a:r>
              <a:rPr lang="en-US" dirty="0">
                <a:solidFill>
                  <a:schemeClr val="folHlink"/>
                </a:solidFill>
                <a:cs typeface="Arial" charset="0"/>
              </a:rPr>
              <a:t>z</a:t>
            </a:r>
            <a:r>
              <a:rPr lang="en-US" baseline="-25000" dirty="0">
                <a:solidFill>
                  <a:schemeClr val="folHlink"/>
                </a:solidFill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] </a:t>
            </a:r>
            <a:r>
              <a:rPr lang="en-US" dirty="0" smtClean="0">
                <a:cs typeface="Arial" charset="0"/>
              </a:rPr>
              <a:t>≤ </a:t>
            </a:r>
            <a:r>
              <a:rPr lang="en-US" dirty="0">
                <a:cs typeface="Arial" charset="0"/>
              </a:rPr>
              <a:t>… </a:t>
            </a:r>
            <a:r>
              <a:rPr lang="en-US" dirty="0" smtClean="0">
                <a:cs typeface="Arial" charset="0"/>
              </a:rPr>
              <a:t>≤ </a:t>
            </a:r>
            <a:r>
              <a:rPr lang="en-US" dirty="0">
                <a:cs typeface="Arial" charset="0"/>
              </a:rPr>
              <a:t>key[</a:t>
            </a:r>
            <a:r>
              <a:rPr lang="en-US" dirty="0" err="1">
                <a:solidFill>
                  <a:schemeClr val="folHlink"/>
                </a:solidFill>
                <a:cs typeface="Arial" charset="0"/>
              </a:rPr>
              <a:t>z</a:t>
            </a:r>
            <a:r>
              <a:rPr lang="en-US" baseline="-25000" dirty="0" err="1">
                <a:solidFill>
                  <a:schemeClr val="folHlink"/>
                </a:solidFill>
                <a:cs typeface="Arial" charset="0"/>
              </a:rPr>
              <a:t>k</a:t>
            </a:r>
            <a:r>
              <a:rPr lang="en-US" dirty="0">
                <a:cs typeface="Arial" charset="0"/>
              </a:rPr>
              <a:t>] </a:t>
            </a:r>
            <a:r>
              <a:rPr lang="en-US" dirty="0" smtClean="0">
                <a:cs typeface="Arial" charset="0"/>
              </a:rPr>
              <a:t>≤ </a:t>
            </a:r>
            <a:r>
              <a:rPr lang="en-US" dirty="0">
                <a:cs typeface="Arial" charset="0"/>
              </a:rPr>
              <a:t>key[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y</a:t>
            </a:r>
            <a:r>
              <a:rPr lang="en-US" dirty="0">
                <a:cs typeface="Arial" charset="0"/>
              </a:rPr>
              <a:t>]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		</a:t>
            </a:r>
            <a:r>
              <a:rPr lang="en-US" dirty="0">
                <a:solidFill>
                  <a:srgbClr val="777777"/>
                </a:solidFill>
                <a:latin typeface="Arial Unicode MS" pitchFamily="34" charset="-128"/>
              </a:rPr>
              <a:t>➨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the </a:t>
            </a:r>
            <a:r>
              <a:rPr lang="en-US" dirty="0" smtClean="0"/>
              <a:t>smallest element </a:t>
            </a:r>
            <a:r>
              <a:rPr lang="en-US" dirty="0"/>
              <a:t>is stored at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/>
              <a:t> 			</a:t>
            </a:r>
            <a:r>
              <a:rPr lang="en-US" dirty="0">
                <a:solidFill>
                  <a:schemeClr val="accent1"/>
                </a:solidFill>
              </a:rPr>
              <a:t>■</a:t>
            </a:r>
          </a:p>
        </p:txBody>
      </p:sp>
      <p:sp>
        <p:nvSpPr>
          <p:cNvPr id="1056772" name="Line 4"/>
          <p:cNvSpPr>
            <a:spLocks noChangeShapeType="1"/>
          </p:cNvSpPr>
          <p:nvPr/>
        </p:nvSpPr>
        <p:spPr bwMode="auto">
          <a:xfrm>
            <a:off x="6616700" y="2632075"/>
            <a:ext cx="1290638" cy="60642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3" name="Line 5"/>
          <p:cNvSpPr>
            <a:spLocks noChangeShapeType="1"/>
          </p:cNvSpPr>
          <p:nvPr/>
        </p:nvSpPr>
        <p:spPr bwMode="auto">
          <a:xfrm flipV="1">
            <a:off x="5313363" y="2630488"/>
            <a:ext cx="1300162" cy="60642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4" name="Oval 6"/>
          <p:cNvSpPr>
            <a:spLocks noChangeArrowheads="1"/>
          </p:cNvSpPr>
          <p:nvPr/>
        </p:nvSpPr>
        <p:spPr bwMode="auto">
          <a:xfrm>
            <a:off x="6534150" y="2551113"/>
            <a:ext cx="168275" cy="1682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6775" name="Line 7"/>
          <p:cNvSpPr>
            <a:spLocks noChangeShapeType="1"/>
          </p:cNvSpPr>
          <p:nvPr/>
        </p:nvSpPr>
        <p:spPr bwMode="auto">
          <a:xfrm flipV="1">
            <a:off x="4665663" y="3235325"/>
            <a:ext cx="654050" cy="614363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6" name="Line 8"/>
          <p:cNvSpPr>
            <a:spLocks noChangeShapeType="1"/>
          </p:cNvSpPr>
          <p:nvPr/>
        </p:nvSpPr>
        <p:spPr bwMode="auto">
          <a:xfrm>
            <a:off x="5319713" y="3235325"/>
            <a:ext cx="647700" cy="604838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7" name="Line 9"/>
          <p:cNvSpPr>
            <a:spLocks noChangeShapeType="1"/>
          </p:cNvSpPr>
          <p:nvPr/>
        </p:nvSpPr>
        <p:spPr bwMode="auto">
          <a:xfrm flipH="1">
            <a:off x="7265988" y="3235325"/>
            <a:ext cx="646112" cy="604838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8" name="Line 10"/>
          <p:cNvSpPr>
            <a:spLocks noChangeShapeType="1"/>
          </p:cNvSpPr>
          <p:nvPr/>
        </p:nvSpPr>
        <p:spPr bwMode="auto">
          <a:xfrm>
            <a:off x="7912100" y="3235325"/>
            <a:ext cx="646113" cy="604838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79" name="Line 11"/>
          <p:cNvSpPr>
            <a:spLocks noChangeShapeType="1"/>
          </p:cNvSpPr>
          <p:nvPr/>
        </p:nvSpPr>
        <p:spPr bwMode="auto">
          <a:xfrm flipH="1">
            <a:off x="4343400" y="3833813"/>
            <a:ext cx="331788" cy="61277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0" name="Line 12"/>
          <p:cNvSpPr>
            <a:spLocks noChangeShapeType="1"/>
          </p:cNvSpPr>
          <p:nvPr/>
        </p:nvSpPr>
        <p:spPr bwMode="auto">
          <a:xfrm flipH="1">
            <a:off x="4189413" y="4446588"/>
            <a:ext cx="153987" cy="604837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1" name="Line 13"/>
          <p:cNvSpPr>
            <a:spLocks noChangeShapeType="1"/>
          </p:cNvSpPr>
          <p:nvPr/>
        </p:nvSpPr>
        <p:spPr bwMode="auto">
          <a:xfrm>
            <a:off x="4343400" y="4446588"/>
            <a:ext cx="169863" cy="598487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2" name="Line 14"/>
          <p:cNvSpPr>
            <a:spLocks noChangeShapeType="1"/>
          </p:cNvSpPr>
          <p:nvPr/>
        </p:nvSpPr>
        <p:spPr bwMode="auto">
          <a:xfrm flipH="1">
            <a:off x="4835525" y="4438650"/>
            <a:ext cx="161925" cy="61277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3" name="Line 15"/>
          <p:cNvSpPr>
            <a:spLocks noChangeShapeType="1"/>
          </p:cNvSpPr>
          <p:nvPr/>
        </p:nvSpPr>
        <p:spPr bwMode="auto">
          <a:xfrm>
            <a:off x="4997450" y="4438650"/>
            <a:ext cx="169863" cy="622300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4" name="Line 16"/>
          <p:cNvSpPr>
            <a:spLocks noChangeShapeType="1"/>
          </p:cNvSpPr>
          <p:nvPr/>
        </p:nvSpPr>
        <p:spPr bwMode="auto">
          <a:xfrm flipH="1" flipV="1">
            <a:off x="4675188" y="3833813"/>
            <a:ext cx="322262" cy="596900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5" name="Line 17"/>
          <p:cNvSpPr>
            <a:spLocks noChangeShapeType="1"/>
          </p:cNvSpPr>
          <p:nvPr/>
        </p:nvSpPr>
        <p:spPr bwMode="auto">
          <a:xfrm flipV="1">
            <a:off x="5643563" y="3833813"/>
            <a:ext cx="323850" cy="61277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6" name="Line 18"/>
          <p:cNvSpPr>
            <a:spLocks noChangeShapeType="1"/>
          </p:cNvSpPr>
          <p:nvPr/>
        </p:nvSpPr>
        <p:spPr bwMode="auto">
          <a:xfrm>
            <a:off x="5967413" y="3833813"/>
            <a:ext cx="322262" cy="61277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7" name="Line 19"/>
          <p:cNvSpPr>
            <a:spLocks noChangeShapeType="1"/>
          </p:cNvSpPr>
          <p:nvPr/>
        </p:nvSpPr>
        <p:spPr bwMode="auto">
          <a:xfrm flipV="1">
            <a:off x="6935788" y="3840163"/>
            <a:ext cx="322262" cy="60642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8" name="Line 20"/>
          <p:cNvSpPr>
            <a:spLocks noChangeShapeType="1"/>
          </p:cNvSpPr>
          <p:nvPr/>
        </p:nvSpPr>
        <p:spPr bwMode="auto">
          <a:xfrm>
            <a:off x="7258050" y="3840163"/>
            <a:ext cx="331788" cy="60642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89" name="Line 21"/>
          <p:cNvSpPr>
            <a:spLocks noChangeShapeType="1"/>
          </p:cNvSpPr>
          <p:nvPr/>
        </p:nvSpPr>
        <p:spPr bwMode="auto">
          <a:xfrm flipV="1">
            <a:off x="8235950" y="3833813"/>
            <a:ext cx="322263" cy="622300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6790" name="Line 22"/>
          <p:cNvSpPr>
            <a:spLocks noChangeShapeType="1"/>
          </p:cNvSpPr>
          <p:nvPr/>
        </p:nvSpPr>
        <p:spPr bwMode="auto">
          <a:xfrm>
            <a:off x="8558213" y="3833813"/>
            <a:ext cx="322262" cy="612775"/>
          </a:xfrm>
          <a:prstGeom prst="line">
            <a:avLst/>
          </a:prstGeom>
          <a:noFill/>
          <a:ln w="38100">
            <a:solidFill>
              <a:srgbClr val="777777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108450" y="4970463"/>
            <a:ext cx="1141413" cy="168275"/>
            <a:chOff x="2252" y="3520"/>
            <a:chExt cx="790" cy="116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252" y="3520"/>
              <a:ext cx="340" cy="116"/>
              <a:chOff x="2536" y="3520"/>
              <a:chExt cx="340" cy="116"/>
            </a:xfrm>
          </p:grpSpPr>
          <p:sp>
            <p:nvSpPr>
              <p:cNvPr id="1056793" name="Oval 25"/>
              <p:cNvSpPr>
                <a:spLocks noChangeArrowheads="1"/>
              </p:cNvSpPr>
              <p:nvPr/>
            </p:nvSpPr>
            <p:spPr bwMode="auto">
              <a:xfrm>
                <a:off x="2536" y="3520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6794" name="Oval 26"/>
              <p:cNvSpPr>
                <a:spLocks noChangeArrowheads="1"/>
              </p:cNvSpPr>
              <p:nvPr/>
            </p:nvSpPr>
            <p:spPr bwMode="auto">
              <a:xfrm>
                <a:off x="2760" y="3520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2701" y="3520"/>
              <a:ext cx="341" cy="116"/>
              <a:chOff x="2985" y="3520"/>
              <a:chExt cx="341" cy="116"/>
            </a:xfrm>
          </p:grpSpPr>
          <p:sp>
            <p:nvSpPr>
              <p:cNvPr id="1056796" name="Oval 28"/>
              <p:cNvSpPr>
                <a:spLocks noChangeArrowheads="1"/>
              </p:cNvSpPr>
              <p:nvPr/>
            </p:nvSpPr>
            <p:spPr bwMode="auto">
              <a:xfrm>
                <a:off x="2985" y="3520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56797" name="Oval 29"/>
              <p:cNvSpPr>
                <a:spLocks noChangeArrowheads="1"/>
              </p:cNvSpPr>
              <p:nvPr/>
            </p:nvSpPr>
            <p:spPr bwMode="auto">
              <a:xfrm>
                <a:off x="3210" y="3520"/>
                <a:ext cx="116" cy="11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056798" name="Oval 30"/>
          <p:cNvSpPr>
            <a:spLocks noChangeArrowheads="1"/>
          </p:cNvSpPr>
          <p:nvPr/>
        </p:nvSpPr>
        <p:spPr bwMode="auto">
          <a:xfrm>
            <a:off x="4270375" y="4362450"/>
            <a:ext cx="168275" cy="1666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6799" name="Oval 31"/>
          <p:cNvSpPr>
            <a:spLocks noChangeArrowheads="1"/>
          </p:cNvSpPr>
          <p:nvPr/>
        </p:nvSpPr>
        <p:spPr bwMode="auto">
          <a:xfrm>
            <a:off x="4918075" y="4362450"/>
            <a:ext cx="168275" cy="1666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562600" y="4362450"/>
            <a:ext cx="815975" cy="166688"/>
            <a:chOff x="2648" y="3161"/>
            <a:chExt cx="565" cy="116"/>
          </a:xfrm>
        </p:grpSpPr>
        <p:sp>
          <p:nvSpPr>
            <p:cNvPr id="1056801" name="Oval 33"/>
            <p:cNvSpPr>
              <a:spLocks noChangeArrowheads="1"/>
            </p:cNvSpPr>
            <p:nvPr/>
          </p:nvSpPr>
          <p:spPr bwMode="auto">
            <a:xfrm>
              <a:off x="2648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6802" name="Oval 34"/>
            <p:cNvSpPr>
              <a:spLocks noChangeArrowheads="1"/>
            </p:cNvSpPr>
            <p:nvPr/>
          </p:nvSpPr>
          <p:spPr bwMode="auto">
            <a:xfrm>
              <a:off x="3097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6858000" y="4368800"/>
            <a:ext cx="815975" cy="166688"/>
            <a:chOff x="2648" y="3161"/>
            <a:chExt cx="565" cy="116"/>
          </a:xfrm>
        </p:grpSpPr>
        <p:sp>
          <p:nvSpPr>
            <p:cNvPr id="1056804" name="Oval 36"/>
            <p:cNvSpPr>
              <a:spLocks noChangeArrowheads="1"/>
            </p:cNvSpPr>
            <p:nvPr/>
          </p:nvSpPr>
          <p:spPr bwMode="auto">
            <a:xfrm>
              <a:off x="2648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6805" name="Oval 37"/>
            <p:cNvSpPr>
              <a:spLocks noChangeArrowheads="1"/>
            </p:cNvSpPr>
            <p:nvPr/>
          </p:nvSpPr>
          <p:spPr bwMode="auto">
            <a:xfrm>
              <a:off x="3097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8150225" y="4368800"/>
            <a:ext cx="815975" cy="166688"/>
            <a:chOff x="2648" y="3161"/>
            <a:chExt cx="565" cy="116"/>
          </a:xfrm>
        </p:grpSpPr>
        <p:sp>
          <p:nvSpPr>
            <p:cNvPr id="1056807" name="Oval 39"/>
            <p:cNvSpPr>
              <a:spLocks noChangeArrowheads="1"/>
            </p:cNvSpPr>
            <p:nvPr/>
          </p:nvSpPr>
          <p:spPr bwMode="auto">
            <a:xfrm>
              <a:off x="2648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6808" name="Oval 40"/>
            <p:cNvSpPr>
              <a:spLocks noChangeArrowheads="1"/>
            </p:cNvSpPr>
            <p:nvPr/>
          </p:nvSpPr>
          <p:spPr bwMode="auto">
            <a:xfrm>
              <a:off x="3097" y="3161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6809" name="Oval 41"/>
          <p:cNvSpPr>
            <a:spLocks noChangeArrowheads="1"/>
          </p:cNvSpPr>
          <p:nvPr/>
        </p:nvSpPr>
        <p:spPr bwMode="auto">
          <a:xfrm>
            <a:off x="4595813" y="3757613"/>
            <a:ext cx="166687" cy="1682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6810" name="Oval 42"/>
          <p:cNvSpPr>
            <a:spLocks noChangeArrowheads="1"/>
          </p:cNvSpPr>
          <p:nvPr/>
        </p:nvSpPr>
        <p:spPr bwMode="auto">
          <a:xfrm>
            <a:off x="5886450" y="3757613"/>
            <a:ext cx="166688" cy="1682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7181850" y="3757613"/>
            <a:ext cx="1458913" cy="168275"/>
            <a:chOff x="4380" y="2714"/>
            <a:chExt cx="1011" cy="116"/>
          </a:xfrm>
        </p:grpSpPr>
        <p:sp>
          <p:nvSpPr>
            <p:cNvPr id="1056812" name="Oval 44"/>
            <p:cNvSpPr>
              <a:spLocks noChangeArrowheads="1"/>
            </p:cNvSpPr>
            <p:nvPr/>
          </p:nvSpPr>
          <p:spPr bwMode="auto">
            <a:xfrm>
              <a:off x="4380" y="2714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056813" name="Oval 45"/>
            <p:cNvSpPr>
              <a:spLocks noChangeArrowheads="1"/>
            </p:cNvSpPr>
            <p:nvPr/>
          </p:nvSpPr>
          <p:spPr bwMode="auto">
            <a:xfrm>
              <a:off x="5275" y="2714"/>
              <a:ext cx="116" cy="1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6814" name="Oval 46"/>
          <p:cNvSpPr>
            <a:spLocks noChangeArrowheads="1"/>
          </p:cNvSpPr>
          <p:nvPr/>
        </p:nvSpPr>
        <p:spPr bwMode="auto">
          <a:xfrm>
            <a:off x="5240338" y="3154363"/>
            <a:ext cx="168275" cy="1682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6815" name="Oval 47"/>
          <p:cNvSpPr>
            <a:spLocks noChangeArrowheads="1"/>
          </p:cNvSpPr>
          <p:nvPr/>
        </p:nvSpPr>
        <p:spPr bwMode="auto">
          <a:xfrm>
            <a:off x="7827963" y="3154363"/>
            <a:ext cx="168275" cy="1682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6816" name="Text Box 48"/>
          <p:cNvSpPr txBox="1">
            <a:spLocks noChangeArrowheads="1"/>
          </p:cNvSpPr>
          <p:nvPr/>
        </p:nvSpPr>
        <p:spPr bwMode="auto">
          <a:xfrm>
            <a:off x="6469063" y="2640013"/>
            <a:ext cx="307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x</a:t>
            </a:r>
          </a:p>
        </p:txBody>
      </p:sp>
      <p:sp>
        <p:nvSpPr>
          <p:cNvPr id="1056817" name="Text Box 49"/>
          <p:cNvSpPr txBox="1">
            <a:spLocks noChangeArrowheads="1"/>
          </p:cNvSpPr>
          <p:nvPr/>
        </p:nvSpPr>
        <p:spPr bwMode="auto">
          <a:xfrm>
            <a:off x="5081588" y="4221163"/>
            <a:ext cx="3079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y</a:t>
            </a:r>
          </a:p>
        </p:txBody>
      </p:sp>
      <p:sp>
        <p:nvSpPr>
          <p:cNvPr id="1056818" name="Text Box 50"/>
          <p:cNvSpPr txBox="1">
            <a:spLocks noChangeArrowheads="1"/>
          </p:cNvSpPr>
          <p:nvPr/>
        </p:nvSpPr>
        <p:spPr bwMode="auto">
          <a:xfrm>
            <a:off x="4875213" y="2974975"/>
            <a:ext cx="4000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1056819" name="Text Box 51"/>
          <p:cNvSpPr txBox="1">
            <a:spLocks noChangeArrowheads="1"/>
          </p:cNvSpPr>
          <p:nvPr/>
        </p:nvSpPr>
        <p:spPr bwMode="auto">
          <a:xfrm>
            <a:off x="4225925" y="3605213"/>
            <a:ext cx="4000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z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056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56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56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056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56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56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056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56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568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56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56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568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817" grpId="0"/>
      <p:bldP spid="1056818" grpId="0"/>
      <p:bldP spid="10568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 with an array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60963"/>
            <a:ext cx="8156575" cy="1147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>
                <a:solidFill>
                  <a:schemeClr val="accent1"/>
                </a:solidFill>
              </a:rPr>
              <a:t>A</a:t>
            </a:r>
            <a:r>
              <a:rPr lang="en-US" dirty="0" err="1"/>
              <a:t>.length</a:t>
            </a:r>
            <a:r>
              <a:rPr lang="en-US" dirty="0"/>
              <a:t> = length of array </a:t>
            </a:r>
            <a:r>
              <a:rPr lang="en-US" dirty="0">
                <a:solidFill>
                  <a:schemeClr val="accent1"/>
                </a:solidFill>
              </a:rPr>
              <a:t>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heap-size[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] =number of elements in the heap</a:t>
            </a:r>
          </a:p>
        </p:txBody>
      </p:sp>
      <p:sp>
        <p:nvSpPr>
          <p:cNvPr id="1057796" name="Line 4"/>
          <p:cNvSpPr>
            <a:spLocks noChangeShapeType="1"/>
          </p:cNvSpPr>
          <p:nvPr/>
        </p:nvSpPr>
        <p:spPr bwMode="auto">
          <a:xfrm flipV="1">
            <a:off x="2187575" y="3078163"/>
            <a:ext cx="200025" cy="3349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4225" y="3078163"/>
            <a:ext cx="631825" cy="334962"/>
            <a:chOff x="488" y="1939"/>
            <a:chExt cx="398" cy="211"/>
          </a:xfrm>
        </p:grpSpPr>
        <p:sp>
          <p:nvSpPr>
            <p:cNvPr id="1057798" name="Line 6"/>
            <p:cNvSpPr>
              <a:spLocks noChangeShapeType="1"/>
            </p:cNvSpPr>
            <p:nvPr/>
          </p:nvSpPr>
          <p:spPr bwMode="auto">
            <a:xfrm flipH="1" flipV="1">
              <a:off x="760" y="1939"/>
              <a:ext cx="126" cy="21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7799" name="Line 7"/>
            <p:cNvSpPr>
              <a:spLocks noChangeShapeType="1"/>
            </p:cNvSpPr>
            <p:nvPr/>
          </p:nvSpPr>
          <p:spPr bwMode="auto">
            <a:xfrm flipV="1">
              <a:off x="488" y="1939"/>
              <a:ext cx="126" cy="21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06850" y="2278063"/>
            <a:ext cx="1106488" cy="449262"/>
            <a:chOff x="781" y="1435"/>
            <a:chExt cx="697" cy="283"/>
          </a:xfrm>
        </p:grpSpPr>
        <p:sp>
          <p:nvSpPr>
            <p:cNvPr id="1057801" name="Line 9"/>
            <p:cNvSpPr>
              <a:spLocks noChangeShapeType="1"/>
            </p:cNvSpPr>
            <p:nvPr/>
          </p:nvSpPr>
          <p:spPr bwMode="auto">
            <a:xfrm flipV="1">
              <a:off x="781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7802" name="Line 10"/>
            <p:cNvSpPr>
              <a:spLocks noChangeShapeType="1"/>
            </p:cNvSpPr>
            <p:nvPr/>
          </p:nvSpPr>
          <p:spPr bwMode="auto">
            <a:xfrm flipH="1" flipV="1">
              <a:off x="1237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31900" y="2278063"/>
            <a:ext cx="1106488" cy="449262"/>
            <a:chOff x="781" y="1435"/>
            <a:chExt cx="697" cy="283"/>
          </a:xfrm>
        </p:grpSpPr>
        <p:sp>
          <p:nvSpPr>
            <p:cNvPr id="1057804" name="Line 12"/>
            <p:cNvSpPr>
              <a:spLocks noChangeShapeType="1"/>
            </p:cNvSpPr>
            <p:nvPr/>
          </p:nvSpPr>
          <p:spPr bwMode="auto">
            <a:xfrm flipV="1">
              <a:off x="781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7805" name="Line 13"/>
            <p:cNvSpPr>
              <a:spLocks noChangeShapeType="1"/>
            </p:cNvSpPr>
            <p:nvPr/>
          </p:nvSpPr>
          <p:spPr bwMode="auto">
            <a:xfrm flipH="1" flipV="1">
              <a:off x="1237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958975" y="1528763"/>
            <a:ext cx="2428875" cy="468312"/>
            <a:chOff x="1234" y="963"/>
            <a:chExt cx="1530" cy="295"/>
          </a:xfrm>
        </p:grpSpPr>
        <p:sp>
          <p:nvSpPr>
            <p:cNvPr id="1057807" name="Line 15"/>
            <p:cNvSpPr>
              <a:spLocks noChangeShapeType="1"/>
            </p:cNvSpPr>
            <p:nvPr/>
          </p:nvSpPr>
          <p:spPr bwMode="auto">
            <a:xfrm flipH="1" flipV="1">
              <a:off x="2128" y="963"/>
              <a:ext cx="636" cy="29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7808" name="Line 16"/>
            <p:cNvSpPr>
              <a:spLocks noChangeShapeType="1"/>
            </p:cNvSpPr>
            <p:nvPr/>
          </p:nvSpPr>
          <p:spPr bwMode="auto">
            <a:xfrm flipV="1">
              <a:off x="1234" y="967"/>
              <a:ext cx="632" cy="29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57809" name="Text Box 17"/>
          <p:cNvSpPr txBox="1">
            <a:spLocks noChangeArrowheads="1"/>
          </p:cNvSpPr>
          <p:nvPr/>
        </p:nvSpPr>
        <p:spPr bwMode="auto">
          <a:xfrm>
            <a:off x="3008418" y="1222375"/>
            <a:ext cx="324426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57810" name="Oval 18"/>
          <p:cNvSpPr>
            <a:spLocks noChangeArrowheads="1"/>
          </p:cNvSpPr>
          <p:nvPr/>
        </p:nvSpPr>
        <p:spPr bwMode="auto">
          <a:xfrm>
            <a:off x="2951163" y="11985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11" name="Text Box 19"/>
          <p:cNvSpPr txBox="1">
            <a:spLocks noChangeArrowheads="1"/>
          </p:cNvSpPr>
          <p:nvPr/>
        </p:nvSpPr>
        <p:spPr bwMode="auto">
          <a:xfrm>
            <a:off x="4327525" y="1957388"/>
            <a:ext cx="448049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057812" name="Oval 20"/>
          <p:cNvSpPr>
            <a:spLocks noChangeArrowheads="1"/>
          </p:cNvSpPr>
          <p:nvPr/>
        </p:nvSpPr>
        <p:spPr bwMode="auto">
          <a:xfrm>
            <a:off x="4338638" y="19351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13" name="Text Box 21"/>
          <p:cNvSpPr txBox="1">
            <a:spLocks noChangeArrowheads="1"/>
          </p:cNvSpPr>
          <p:nvPr/>
        </p:nvSpPr>
        <p:spPr bwMode="auto">
          <a:xfrm>
            <a:off x="1622531" y="1957388"/>
            <a:ext cx="324426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57814" name="Oval 22"/>
          <p:cNvSpPr>
            <a:spLocks noChangeArrowheads="1"/>
          </p:cNvSpPr>
          <p:nvPr/>
        </p:nvSpPr>
        <p:spPr bwMode="auto">
          <a:xfrm>
            <a:off x="1565275" y="19351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15" name="Text Box 23"/>
          <p:cNvSpPr txBox="1">
            <a:spLocks noChangeArrowheads="1"/>
          </p:cNvSpPr>
          <p:nvPr/>
        </p:nvSpPr>
        <p:spPr bwMode="auto">
          <a:xfrm>
            <a:off x="5024438" y="2695575"/>
            <a:ext cx="467092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057816" name="Oval 24"/>
          <p:cNvSpPr>
            <a:spLocks noChangeArrowheads="1"/>
          </p:cNvSpPr>
          <p:nvPr/>
        </p:nvSpPr>
        <p:spPr bwMode="auto">
          <a:xfrm>
            <a:off x="5035550" y="2673350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17" name="Text Box 25"/>
          <p:cNvSpPr txBox="1">
            <a:spLocks noChangeArrowheads="1"/>
          </p:cNvSpPr>
          <p:nvPr/>
        </p:nvSpPr>
        <p:spPr bwMode="auto">
          <a:xfrm>
            <a:off x="3630613" y="2695575"/>
            <a:ext cx="4635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12</a:t>
            </a:r>
          </a:p>
        </p:txBody>
      </p:sp>
      <p:sp>
        <p:nvSpPr>
          <p:cNvPr id="1057818" name="Oval 26"/>
          <p:cNvSpPr>
            <a:spLocks noChangeArrowheads="1"/>
          </p:cNvSpPr>
          <p:nvPr/>
        </p:nvSpPr>
        <p:spPr bwMode="auto">
          <a:xfrm>
            <a:off x="3641725" y="2673350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19" name="Text Box 27"/>
          <p:cNvSpPr txBox="1">
            <a:spLocks noChangeArrowheads="1"/>
          </p:cNvSpPr>
          <p:nvPr/>
        </p:nvSpPr>
        <p:spPr bwMode="auto">
          <a:xfrm>
            <a:off x="2319338" y="2693988"/>
            <a:ext cx="322262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8</a:t>
            </a:r>
          </a:p>
        </p:txBody>
      </p:sp>
      <p:sp>
        <p:nvSpPr>
          <p:cNvPr id="1057820" name="Oval 28"/>
          <p:cNvSpPr>
            <a:spLocks noChangeArrowheads="1"/>
          </p:cNvSpPr>
          <p:nvPr/>
        </p:nvSpPr>
        <p:spPr bwMode="auto">
          <a:xfrm>
            <a:off x="2260600" y="26717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21" name="Text Box 29"/>
          <p:cNvSpPr txBox="1">
            <a:spLocks noChangeArrowheads="1"/>
          </p:cNvSpPr>
          <p:nvPr/>
        </p:nvSpPr>
        <p:spPr bwMode="auto">
          <a:xfrm>
            <a:off x="868363" y="2693988"/>
            <a:ext cx="4635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30</a:t>
            </a:r>
          </a:p>
        </p:txBody>
      </p:sp>
      <p:sp>
        <p:nvSpPr>
          <p:cNvPr id="1057822" name="Oval 30"/>
          <p:cNvSpPr>
            <a:spLocks noChangeArrowheads="1"/>
          </p:cNvSpPr>
          <p:nvPr/>
        </p:nvSpPr>
        <p:spPr bwMode="auto">
          <a:xfrm>
            <a:off x="879475" y="26717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23" name="Text Box 31"/>
          <p:cNvSpPr txBox="1">
            <a:spLocks noChangeArrowheads="1"/>
          </p:cNvSpPr>
          <p:nvPr/>
        </p:nvSpPr>
        <p:spPr bwMode="auto">
          <a:xfrm>
            <a:off x="1223249" y="3433763"/>
            <a:ext cx="467092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1057824" name="Oval 32"/>
          <p:cNvSpPr>
            <a:spLocks noChangeArrowheads="1"/>
          </p:cNvSpPr>
          <p:nvPr/>
        </p:nvSpPr>
        <p:spPr bwMode="auto">
          <a:xfrm>
            <a:off x="1241425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25" name="Text Box 33"/>
          <p:cNvSpPr txBox="1">
            <a:spLocks noChangeArrowheads="1"/>
          </p:cNvSpPr>
          <p:nvPr/>
        </p:nvSpPr>
        <p:spPr bwMode="auto">
          <a:xfrm>
            <a:off x="517525" y="3433763"/>
            <a:ext cx="467092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57826" name="Oval 34"/>
          <p:cNvSpPr>
            <a:spLocks noChangeArrowheads="1"/>
          </p:cNvSpPr>
          <p:nvPr/>
        </p:nvSpPr>
        <p:spPr bwMode="auto">
          <a:xfrm>
            <a:off x="528638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27" name="Text Box 35"/>
          <p:cNvSpPr txBox="1">
            <a:spLocks noChangeArrowheads="1"/>
          </p:cNvSpPr>
          <p:nvPr/>
        </p:nvSpPr>
        <p:spPr bwMode="auto">
          <a:xfrm>
            <a:off x="1907832" y="3433763"/>
            <a:ext cx="467092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057828" name="Oval 36"/>
          <p:cNvSpPr>
            <a:spLocks noChangeArrowheads="1"/>
          </p:cNvSpPr>
          <p:nvPr/>
        </p:nvSpPr>
        <p:spPr bwMode="auto">
          <a:xfrm>
            <a:off x="1943100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7829" name="Rectangle 37"/>
          <p:cNvSpPr>
            <a:spLocks noChangeArrowheads="1"/>
          </p:cNvSpPr>
          <p:nvPr/>
        </p:nvSpPr>
        <p:spPr bwMode="auto">
          <a:xfrm>
            <a:off x="2971800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2</a:t>
            </a:r>
            <a:endParaRPr lang="en-US" sz="1800" dirty="0"/>
          </a:p>
        </p:txBody>
      </p:sp>
      <p:sp>
        <p:nvSpPr>
          <p:cNvPr id="1057830" name="Rectangle 38"/>
          <p:cNvSpPr>
            <a:spLocks noChangeArrowheads="1"/>
          </p:cNvSpPr>
          <p:nvPr/>
        </p:nvSpPr>
        <p:spPr bwMode="auto">
          <a:xfrm>
            <a:off x="3465513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5</a:t>
            </a:r>
            <a:endParaRPr lang="en-US" sz="1800" dirty="0"/>
          </a:p>
        </p:txBody>
      </p:sp>
      <p:sp>
        <p:nvSpPr>
          <p:cNvPr id="1057831" name="Rectangle 39"/>
          <p:cNvSpPr>
            <a:spLocks noChangeArrowheads="1"/>
          </p:cNvSpPr>
          <p:nvPr/>
        </p:nvSpPr>
        <p:spPr bwMode="auto">
          <a:xfrm>
            <a:off x="3898900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11</a:t>
            </a:r>
            <a:endParaRPr lang="en-US" sz="1800" dirty="0"/>
          </a:p>
        </p:txBody>
      </p:sp>
      <p:sp>
        <p:nvSpPr>
          <p:cNvPr id="1057832" name="Rectangle 40"/>
          <p:cNvSpPr>
            <a:spLocks noChangeArrowheads="1"/>
          </p:cNvSpPr>
          <p:nvPr/>
        </p:nvSpPr>
        <p:spPr bwMode="auto">
          <a:xfrm>
            <a:off x="43910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/>
              <a:t>30</a:t>
            </a:r>
          </a:p>
        </p:txBody>
      </p:sp>
      <p:sp>
        <p:nvSpPr>
          <p:cNvPr id="1057833" name="Rectangle 41"/>
          <p:cNvSpPr>
            <a:spLocks noChangeArrowheads="1"/>
          </p:cNvSpPr>
          <p:nvPr/>
        </p:nvSpPr>
        <p:spPr bwMode="auto">
          <a:xfrm>
            <a:off x="4821238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/>
              <a:t>8</a:t>
            </a:r>
          </a:p>
        </p:txBody>
      </p:sp>
      <p:sp>
        <p:nvSpPr>
          <p:cNvPr id="1057834" name="Rectangle 42"/>
          <p:cNvSpPr>
            <a:spLocks noChangeArrowheads="1"/>
          </p:cNvSpPr>
          <p:nvPr/>
        </p:nvSpPr>
        <p:spPr bwMode="auto">
          <a:xfrm>
            <a:off x="52546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/>
              <a:t>12</a:t>
            </a:r>
          </a:p>
        </p:txBody>
      </p:sp>
      <p:sp>
        <p:nvSpPr>
          <p:cNvPr id="1057835" name="Rectangle 43"/>
          <p:cNvSpPr>
            <a:spLocks noChangeArrowheads="1"/>
          </p:cNvSpPr>
          <p:nvPr/>
        </p:nvSpPr>
        <p:spPr bwMode="auto">
          <a:xfrm>
            <a:off x="56864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17</a:t>
            </a:r>
            <a:endParaRPr lang="en-US" sz="1800" dirty="0"/>
          </a:p>
        </p:txBody>
      </p:sp>
      <p:sp>
        <p:nvSpPr>
          <p:cNvPr id="1057836" name="Rectangle 44"/>
          <p:cNvSpPr>
            <a:spLocks noChangeArrowheads="1"/>
          </p:cNvSpPr>
          <p:nvPr/>
        </p:nvSpPr>
        <p:spPr bwMode="auto">
          <a:xfrm>
            <a:off x="61817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30</a:t>
            </a:r>
            <a:endParaRPr lang="en-US" sz="1800" dirty="0"/>
          </a:p>
        </p:txBody>
      </p:sp>
      <p:sp>
        <p:nvSpPr>
          <p:cNvPr id="1057837" name="Rectangle 45"/>
          <p:cNvSpPr>
            <a:spLocks noChangeArrowheads="1"/>
          </p:cNvSpPr>
          <p:nvPr/>
        </p:nvSpPr>
        <p:spPr bwMode="auto">
          <a:xfrm>
            <a:off x="66135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35</a:t>
            </a:r>
            <a:endParaRPr lang="en-US" sz="1800" dirty="0"/>
          </a:p>
        </p:txBody>
      </p:sp>
      <p:sp>
        <p:nvSpPr>
          <p:cNvPr id="1057838" name="Rectangle 46"/>
          <p:cNvSpPr>
            <a:spLocks noChangeArrowheads="1"/>
          </p:cNvSpPr>
          <p:nvPr/>
        </p:nvSpPr>
        <p:spPr bwMode="auto">
          <a:xfrm>
            <a:off x="7045325" y="4003675"/>
            <a:ext cx="431800" cy="431800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800" dirty="0" smtClean="0"/>
              <a:t>19</a:t>
            </a:r>
            <a:endParaRPr lang="en-US" sz="1800" dirty="0"/>
          </a:p>
        </p:txBody>
      </p:sp>
      <p:sp>
        <p:nvSpPr>
          <p:cNvPr id="1057839" name="Rectangle 47"/>
          <p:cNvSpPr>
            <a:spLocks noChangeArrowheads="1"/>
          </p:cNvSpPr>
          <p:nvPr/>
        </p:nvSpPr>
        <p:spPr bwMode="auto">
          <a:xfrm>
            <a:off x="7553325" y="3998913"/>
            <a:ext cx="427038" cy="436562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840" name="Rectangle 48"/>
          <p:cNvSpPr>
            <a:spLocks noChangeArrowheads="1"/>
          </p:cNvSpPr>
          <p:nvPr/>
        </p:nvSpPr>
        <p:spPr bwMode="auto">
          <a:xfrm>
            <a:off x="7985125" y="3998913"/>
            <a:ext cx="427038" cy="436562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841" name="Line 49"/>
          <p:cNvSpPr>
            <a:spLocks noChangeShapeType="1"/>
          </p:cNvSpPr>
          <p:nvPr/>
        </p:nvSpPr>
        <p:spPr bwMode="auto">
          <a:xfrm>
            <a:off x="8412163" y="3998913"/>
            <a:ext cx="3175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7842" name="Line 50"/>
          <p:cNvSpPr>
            <a:spLocks noChangeShapeType="1"/>
          </p:cNvSpPr>
          <p:nvPr/>
        </p:nvSpPr>
        <p:spPr bwMode="auto">
          <a:xfrm>
            <a:off x="8424863" y="4418013"/>
            <a:ext cx="3175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7843" name="Text Box 51"/>
          <p:cNvSpPr txBox="1">
            <a:spLocks noChangeArrowheads="1"/>
          </p:cNvSpPr>
          <p:nvPr/>
        </p:nvSpPr>
        <p:spPr bwMode="auto">
          <a:xfrm>
            <a:off x="3040063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1</a:t>
            </a:r>
          </a:p>
        </p:txBody>
      </p:sp>
      <p:sp>
        <p:nvSpPr>
          <p:cNvPr id="1057844" name="Text Box 52"/>
          <p:cNvSpPr txBox="1">
            <a:spLocks noChangeArrowheads="1"/>
          </p:cNvSpPr>
          <p:nvPr/>
        </p:nvSpPr>
        <p:spPr bwMode="auto">
          <a:xfrm>
            <a:off x="3532188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2</a:t>
            </a:r>
          </a:p>
        </p:txBody>
      </p:sp>
      <p:sp>
        <p:nvSpPr>
          <p:cNvPr id="1057845" name="Text Box 53"/>
          <p:cNvSpPr txBox="1">
            <a:spLocks noChangeArrowheads="1"/>
          </p:cNvSpPr>
          <p:nvPr/>
        </p:nvSpPr>
        <p:spPr bwMode="auto">
          <a:xfrm>
            <a:off x="3967163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3</a:t>
            </a:r>
          </a:p>
        </p:txBody>
      </p:sp>
      <p:sp>
        <p:nvSpPr>
          <p:cNvPr id="1057846" name="Text Box 54"/>
          <p:cNvSpPr txBox="1">
            <a:spLocks noChangeArrowheads="1"/>
          </p:cNvSpPr>
          <p:nvPr/>
        </p:nvSpPr>
        <p:spPr bwMode="auto">
          <a:xfrm>
            <a:off x="6621463" y="4656138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heap-size[</a:t>
            </a:r>
            <a:r>
              <a:rPr lang="en-US" sz="1600">
                <a:solidFill>
                  <a:schemeClr val="accent1"/>
                </a:solidFill>
              </a:rPr>
              <a:t>A</a:t>
            </a:r>
            <a:r>
              <a:rPr lang="en-US" sz="1600"/>
              <a:t>]</a:t>
            </a:r>
          </a:p>
        </p:txBody>
      </p:sp>
      <p:sp>
        <p:nvSpPr>
          <p:cNvPr id="1057847" name="Text Box 55"/>
          <p:cNvSpPr txBox="1">
            <a:spLocks noChangeArrowheads="1"/>
          </p:cNvSpPr>
          <p:nvPr/>
        </p:nvSpPr>
        <p:spPr bwMode="auto">
          <a:xfrm>
            <a:off x="4457700" y="441166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4</a:t>
            </a:r>
          </a:p>
        </p:txBody>
      </p:sp>
      <p:sp>
        <p:nvSpPr>
          <p:cNvPr id="1057848" name="Line 56"/>
          <p:cNvSpPr>
            <a:spLocks noChangeShapeType="1"/>
          </p:cNvSpPr>
          <p:nvPr/>
        </p:nvSpPr>
        <p:spPr bwMode="auto">
          <a:xfrm flipV="1">
            <a:off x="7289800" y="44386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7849" name="Text Box 57"/>
          <p:cNvSpPr txBox="1">
            <a:spLocks noChangeArrowheads="1"/>
          </p:cNvSpPr>
          <p:nvPr/>
        </p:nvSpPr>
        <p:spPr bwMode="auto">
          <a:xfrm>
            <a:off x="4468813" y="3506417"/>
            <a:ext cx="2361970" cy="371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/>
              <a:t>array </a:t>
            </a:r>
            <a:r>
              <a:rPr lang="en-US" sz="1800" dirty="0">
                <a:solidFill>
                  <a:schemeClr val="accent1"/>
                </a:solidFill>
              </a:rPr>
              <a:t>A</a:t>
            </a:r>
            <a:r>
              <a:rPr lang="en-US" sz="1800" dirty="0"/>
              <a:t>[1 … </a:t>
            </a:r>
            <a:r>
              <a:rPr lang="en-US" sz="1800" dirty="0" err="1">
                <a:solidFill>
                  <a:schemeClr val="accent1"/>
                </a:solidFill>
              </a:rPr>
              <a:t>A.</a:t>
            </a:r>
            <a:r>
              <a:rPr lang="en-US" sz="1800" dirty="0" err="1"/>
              <a:t>length</a:t>
            </a:r>
            <a:r>
              <a:rPr lang="en-US" sz="1800" dirty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78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78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57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78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0578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578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578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578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0578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578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10578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578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0578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578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578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578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0578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578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0578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578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0578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578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578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0578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0578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0578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578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0578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0578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0578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0578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578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578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0578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578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0578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578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0578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578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578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578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578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578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578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578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578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578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0578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0578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578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0578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0578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0578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0578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0578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578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10578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0578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0578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0578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0578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578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10578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0578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0578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0578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0578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578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0578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0578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0578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Graphs: Basic definitions and terminology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Path</a:t>
            </a:r>
            <a:r>
              <a:rPr lang="en-US"/>
              <a:t> in a graph: sequence </a:t>
            </a:r>
            <a:r>
              <a:rPr lang="en-US">
                <a:cs typeface="Arial" pitchFamily="34" charset="0"/>
              </a:rPr>
              <a:t>‹v</a:t>
            </a:r>
            <a:r>
              <a:rPr lang="en-US" baseline="-25000">
                <a:cs typeface="Arial" pitchFamily="34" charset="0"/>
              </a:rPr>
              <a:t>0</a:t>
            </a:r>
            <a:r>
              <a:rPr lang="en-US">
                <a:cs typeface="Arial" pitchFamily="34" charset="0"/>
              </a:rPr>
              <a:t>, v</a:t>
            </a:r>
            <a:r>
              <a:rPr lang="en-US" baseline="-25000">
                <a:cs typeface="Arial" pitchFamily="34" charset="0"/>
              </a:rPr>
              <a:t>1</a:t>
            </a:r>
            <a:r>
              <a:rPr lang="en-US">
                <a:cs typeface="Arial" pitchFamily="34" charset="0"/>
              </a:rPr>
              <a:t>, …, v</a:t>
            </a:r>
            <a:r>
              <a:rPr lang="en-US" baseline="-25000">
                <a:cs typeface="Arial" pitchFamily="34" charset="0"/>
              </a:rPr>
              <a:t>k</a:t>
            </a:r>
            <a:r>
              <a:rPr lang="en-US">
                <a:cs typeface="Arial" pitchFamily="34" charset="0"/>
              </a:rPr>
              <a:t>› of vertices, such that </a:t>
            </a:r>
            <a:br>
              <a:rPr lang="en-US">
                <a:cs typeface="Arial" pitchFamily="34" charset="0"/>
              </a:rPr>
            </a:br>
            <a:r>
              <a:rPr lang="en-US">
                <a:cs typeface="Arial" pitchFamily="34" charset="0"/>
              </a:rPr>
              <a:t>(v</a:t>
            </a:r>
            <a:r>
              <a:rPr lang="en-US" baseline="-25000">
                <a:cs typeface="Arial" pitchFamily="34" charset="0"/>
              </a:rPr>
              <a:t>i-1</a:t>
            </a:r>
            <a:r>
              <a:rPr lang="en-US">
                <a:cs typeface="Arial" pitchFamily="34" charset="0"/>
              </a:rPr>
              <a:t>, v</a:t>
            </a:r>
            <a:r>
              <a:rPr lang="en-US" baseline="-25000">
                <a:cs typeface="Arial" pitchFamily="34" charset="0"/>
              </a:rPr>
              <a:t>i</a:t>
            </a:r>
            <a:r>
              <a:rPr lang="en-US">
                <a:cs typeface="Arial" pitchFamily="34" charset="0"/>
              </a:rPr>
              <a:t>)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∈ E for 1 </a:t>
            </a:r>
            <a:r>
              <a:rPr lang="en-US">
                <a:ea typeface="Arial Unicode MS" pitchFamily="34" charset="-128"/>
                <a:cs typeface="Arial" pitchFamily="34" charset="0"/>
              </a:rPr>
              <a:t>≤ i ≤ k</a:t>
            </a:r>
          </a:p>
          <a:p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Cycle</a:t>
            </a:r>
            <a:r>
              <a:rPr lang="en-US">
                <a:ea typeface="Arial Unicode MS" pitchFamily="34" charset="-128"/>
                <a:cs typeface="Arial" pitchFamily="34" charset="0"/>
              </a:rPr>
              <a:t>: path with v</a:t>
            </a:r>
            <a:r>
              <a:rPr lang="en-US" baseline="-25000">
                <a:ea typeface="Arial Unicode MS" pitchFamily="34" charset="-128"/>
                <a:cs typeface="Arial" pitchFamily="34" charset="0"/>
              </a:rPr>
              <a:t>0</a:t>
            </a:r>
            <a:r>
              <a:rPr lang="en-US">
                <a:ea typeface="Arial Unicode MS" pitchFamily="34" charset="-128"/>
                <a:cs typeface="Arial" pitchFamily="34" charset="0"/>
              </a:rPr>
              <a:t> = v</a:t>
            </a:r>
            <a:r>
              <a:rPr lang="en-US" baseline="-25000">
                <a:ea typeface="Arial Unicode MS" pitchFamily="34" charset="-128"/>
                <a:cs typeface="Arial" pitchFamily="34" charset="0"/>
              </a:rPr>
              <a:t>k</a:t>
            </a:r>
            <a:endParaRPr lang="en-US">
              <a:ea typeface="Arial Unicode MS" pitchFamily="34" charset="-128"/>
              <a:cs typeface="Arial" pitchFamily="34" charset="0"/>
            </a:endParaRPr>
          </a:p>
          <a:p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Length</a:t>
            </a:r>
            <a:r>
              <a:rPr lang="en-US">
                <a:ea typeface="Arial Unicode MS" pitchFamily="34" charset="-128"/>
                <a:cs typeface="Arial" pitchFamily="34" charset="0"/>
              </a:rPr>
              <a:t> of a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path</a:t>
            </a:r>
            <a:r>
              <a:rPr lang="en-US">
                <a:ea typeface="Arial Unicode MS" pitchFamily="34" charset="-128"/>
                <a:cs typeface="Arial" pitchFamily="34" charset="0"/>
              </a:rPr>
              <a:t>: number of edges in the path</a:t>
            </a:r>
          </a:p>
          <a:p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Distance</a:t>
            </a:r>
            <a:r>
              <a:rPr lang="en-US">
                <a:ea typeface="Arial Unicode MS" pitchFamily="34" charset="-128"/>
                <a:cs typeface="Arial" pitchFamily="34" charset="0"/>
              </a:rPr>
              <a:t> between vertex u and v:</a:t>
            </a:r>
            <a:br>
              <a:rPr lang="en-US">
                <a:ea typeface="Arial Unicode MS" pitchFamily="34" charset="-128"/>
                <a:cs typeface="Arial" pitchFamily="34" charset="0"/>
              </a:rPr>
            </a:br>
            <a:r>
              <a:rPr lang="en-US">
                <a:ea typeface="Arial Unicode MS" pitchFamily="34" charset="-128"/>
                <a:cs typeface="Arial" pitchFamily="34" charset="0"/>
              </a:rPr>
              <a:t>	length of a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shortest path</a:t>
            </a:r>
            <a:r>
              <a:rPr lang="en-US">
                <a:ea typeface="Arial Unicode MS" pitchFamily="34" charset="-128"/>
                <a:cs typeface="Arial" pitchFamily="34" charset="0"/>
              </a:rPr>
              <a:t> between u and v </a:t>
            </a:r>
            <a:br>
              <a:rPr lang="en-US">
                <a:ea typeface="Arial Unicode MS" pitchFamily="34" charset="-128"/>
                <a:cs typeface="Arial" pitchFamily="34" charset="0"/>
              </a:rPr>
            </a:br>
            <a:r>
              <a:rPr lang="en-US">
                <a:ea typeface="Arial Unicode MS" pitchFamily="34" charset="-128"/>
                <a:cs typeface="Arial" pitchFamily="34" charset="0"/>
              </a:rPr>
              <a:t>	(∞ if v is not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" pitchFamily="34" charset="0"/>
              </a:rPr>
              <a:t>reachable</a:t>
            </a:r>
            <a:r>
              <a:rPr lang="en-US">
                <a:ea typeface="Arial Unicode MS" pitchFamily="34" charset="-128"/>
                <a:cs typeface="Arial" pitchFamily="34" charset="0"/>
              </a:rPr>
              <a:t> from u)</a:t>
            </a:r>
          </a:p>
          <a:p>
            <a:endParaRPr lang="en-US" baseline="-25000">
              <a:ea typeface="Arial Unicode MS" pitchFamily="34" charset="-128"/>
              <a:cs typeface="Arial" pitchFamily="34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027113" y="4141788"/>
            <a:ext cx="4327525" cy="2046287"/>
            <a:chOff x="647" y="2629"/>
            <a:chExt cx="2726" cy="1289"/>
          </a:xfrm>
        </p:grpSpPr>
        <p:sp>
          <p:nvSpPr>
            <p:cNvPr id="834565" name="Line 5"/>
            <p:cNvSpPr>
              <a:spLocks noChangeShapeType="1"/>
            </p:cNvSpPr>
            <p:nvPr/>
          </p:nvSpPr>
          <p:spPr bwMode="auto">
            <a:xfrm flipV="1">
              <a:off x="1153" y="2675"/>
              <a:ext cx="486" cy="39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66" name="Line 6"/>
            <p:cNvSpPr>
              <a:spLocks noChangeShapeType="1"/>
            </p:cNvSpPr>
            <p:nvPr/>
          </p:nvSpPr>
          <p:spPr bwMode="auto">
            <a:xfrm>
              <a:off x="1639" y="2669"/>
              <a:ext cx="312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67" name="Line 7"/>
            <p:cNvSpPr>
              <a:spLocks noChangeShapeType="1"/>
            </p:cNvSpPr>
            <p:nvPr/>
          </p:nvSpPr>
          <p:spPr bwMode="auto">
            <a:xfrm flipV="1">
              <a:off x="1951" y="3227"/>
              <a:ext cx="378" cy="5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68" name="Line 8"/>
            <p:cNvSpPr>
              <a:spLocks noChangeShapeType="1"/>
            </p:cNvSpPr>
            <p:nvPr/>
          </p:nvSpPr>
          <p:spPr bwMode="auto">
            <a:xfrm flipH="1">
              <a:off x="1501" y="3227"/>
              <a:ext cx="828" cy="3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69" name="Line 9"/>
            <p:cNvSpPr>
              <a:spLocks noChangeShapeType="1"/>
            </p:cNvSpPr>
            <p:nvPr/>
          </p:nvSpPr>
          <p:spPr bwMode="auto">
            <a:xfrm>
              <a:off x="1501" y="3581"/>
              <a:ext cx="442" cy="148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70" name="Line 10"/>
            <p:cNvSpPr>
              <a:spLocks noChangeShapeType="1"/>
            </p:cNvSpPr>
            <p:nvPr/>
          </p:nvSpPr>
          <p:spPr bwMode="auto">
            <a:xfrm>
              <a:off x="1477" y="3137"/>
              <a:ext cx="468" cy="594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71" name="Line 11"/>
            <p:cNvSpPr>
              <a:spLocks noChangeShapeType="1"/>
            </p:cNvSpPr>
            <p:nvPr/>
          </p:nvSpPr>
          <p:spPr bwMode="auto">
            <a:xfrm flipH="1" flipV="1">
              <a:off x="1153" y="3071"/>
              <a:ext cx="342" cy="51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72" name="Line 12"/>
            <p:cNvSpPr>
              <a:spLocks noChangeShapeType="1"/>
            </p:cNvSpPr>
            <p:nvPr/>
          </p:nvSpPr>
          <p:spPr bwMode="auto">
            <a:xfrm>
              <a:off x="1645" y="2675"/>
              <a:ext cx="684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82" name="Text Box 22"/>
            <p:cNvSpPr txBox="1">
              <a:spLocks noChangeArrowheads="1"/>
            </p:cNvSpPr>
            <p:nvPr/>
          </p:nvSpPr>
          <p:spPr bwMode="auto">
            <a:xfrm>
              <a:off x="647" y="3687"/>
              <a:ext cx="1106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path</a:t>
              </a:r>
              <a:r>
                <a:rPr lang="en-US" sz="1800"/>
                <a:t> of length 4</a:t>
              </a:r>
            </a:p>
          </p:txBody>
        </p:sp>
        <p:sp>
          <p:nvSpPr>
            <p:cNvPr id="834583" name="Line 23"/>
            <p:cNvSpPr>
              <a:spLocks noChangeShapeType="1"/>
            </p:cNvSpPr>
            <p:nvPr/>
          </p:nvSpPr>
          <p:spPr bwMode="auto">
            <a:xfrm>
              <a:off x="1898" y="3059"/>
              <a:ext cx="428" cy="16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84" name="Line 24"/>
            <p:cNvSpPr>
              <a:spLocks noChangeShapeType="1"/>
            </p:cNvSpPr>
            <p:nvPr/>
          </p:nvSpPr>
          <p:spPr bwMode="auto">
            <a:xfrm flipV="1">
              <a:off x="1894" y="2675"/>
              <a:ext cx="216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85" name="Line 25"/>
            <p:cNvSpPr>
              <a:spLocks noChangeShapeType="1"/>
            </p:cNvSpPr>
            <p:nvPr/>
          </p:nvSpPr>
          <p:spPr bwMode="auto">
            <a:xfrm>
              <a:off x="2110" y="2675"/>
              <a:ext cx="220" cy="56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34586" name="Text Box 26"/>
            <p:cNvSpPr txBox="1">
              <a:spLocks noChangeArrowheads="1"/>
            </p:cNvSpPr>
            <p:nvPr/>
          </p:nvSpPr>
          <p:spPr bwMode="auto">
            <a:xfrm>
              <a:off x="2219" y="2730"/>
              <a:ext cx="115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</a:rPr>
                <a:t>cycle </a:t>
              </a:r>
              <a:r>
                <a:rPr lang="en-US" sz="1800"/>
                <a:t>of length 3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1112" y="2629"/>
              <a:ext cx="1258" cy="1141"/>
              <a:chOff x="482" y="2854"/>
              <a:chExt cx="1258" cy="1141"/>
            </a:xfrm>
          </p:grpSpPr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82" y="2854"/>
                <a:ext cx="1258" cy="1141"/>
                <a:chOff x="482" y="2854"/>
                <a:chExt cx="1258" cy="1141"/>
              </a:xfrm>
            </p:grpSpPr>
            <p:sp>
              <p:nvSpPr>
                <p:cNvPr id="834574" name="Oval 14"/>
                <p:cNvSpPr>
                  <a:spLocks noChangeArrowheads="1"/>
                </p:cNvSpPr>
                <p:nvPr/>
              </p:nvSpPr>
              <p:spPr bwMode="auto">
                <a:xfrm>
                  <a:off x="482" y="3256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75" name="Oval 15"/>
                <p:cNvSpPr>
                  <a:spLocks noChangeArrowheads="1"/>
                </p:cNvSpPr>
                <p:nvPr/>
              </p:nvSpPr>
              <p:spPr bwMode="auto">
                <a:xfrm>
                  <a:off x="1436" y="2862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76" name="Oval 16"/>
                <p:cNvSpPr>
                  <a:spLocks noChangeArrowheads="1"/>
                </p:cNvSpPr>
                <p:nvPr/>
              </p:nvSpPr>
              <p:spPr bwMode="auto">
                <a:xfrm>
                  <a:off x="971" y="2854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77" name="Oval 17"/>
                <p:cNvSpPr>
                  <a:spLocks noChangeArrowheads="1"/>
                </p:cNvSpPr>
                <p:nvPr/>
              </p:nvSpPr>
              <p:spPr bwMode="auto">
                <a:xfrm>
                  <a:off x="830" y="3761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78" name="Oval 18"/>
                <p:cNvSpPr>
                  <a:spLocks noChangeArrowheads="1"/>
                </p:cNvSpPr>
                <p:nvPr/>
              </p:nvSpPr>
              <p:spPr bwMode="auto">
                <a:xfrm>
                  <a:off x="1228" y="3238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79" name="Oval 19"/>
                <p:cNvSpPr>
                  <a:spLocks noChangeArrowheads="1"/>
                </p:cNvSpPr>
                <p:nvPr/>
              </p:nvSpPr>
              <p:spPr bwMode="auto">
                <a:xfrm>
                  <a:off x="1274" y="3905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4580" name="Oval 20"/>
                <p:cNvSpPr>
                  <a:spLocks noChangeArrowheads="1"/>
                </p:cNvSpPr>
                <p:nvPr/>
              </p:nvSpPr>
              <p:spPr bwMode="auto">
                <a:xfrm>
                  <a:off x="1650" y="3405"/>
                  <a:ext cx="90" cy="90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4581" name="Oval 21"/>
              <p:cNvSpPr>
                <a:spLocks noChangeArrowheads="1"/>
              </p:cNvSpPr>
              <p:nvPr/>
            </p:nvSpPr>
            <p:spPr bwMode="auto">
              <a:xfrm>
                <a:off x="812" y="3330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5010150" y="4141788"/>
            <a:ext cx="3032125" cy="1811337"/>
            <a:chOff x="3156" y="2627"/>
            <a:chExt cx="1910" cy="1141"/>
          </a:xfrm>
        </p:grpSpPr>
        <p:grpSp>
          <p:nvGrpSpPr>
            <p:cNvPr id="6" name="Group 50"/>
            <p:cNvGrpSpPr>
              <a:grpSpLocks/>
            </p:cNvGrpSpPr>
            <p:nvPr/>
          </p:nvGrpSpPr>
          <p:grpSpPr bwMode="auto">
            <a:xfrm>
              <a:off x="3490" y="2627"/>
              <a:ext cx="1258" cy="1141"/>
              <a:chOff x="3490" y="2627"/>
              <a:chExt cx="1258" cy="1141"/>
            </a:xfrm>
          </p:grpSpPr>
          <p:sp>
            <p:nvSpPr>
              <p:cNvPr id="834589" name="Line 29"/>
              <p:cNvSpPr>
                <a:spLocks noChangeShapeType="1"/>
              </p:cNvSpPr>
              <p:nvPr/>
            </p:nvSpPr>
            <p:spPr bwMode="auto">
              <a:xfrm flipV="1">
                <a:off x="3535" y="2701"/>
                <a:ext cx="450" cy="364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590" name="Line 30"/>
              <p:cNvSpPr>
                <a:spLocks noChangeShapeType="1"/>
              </p:cNvSpPr>
              <p:nvPr/>
            </p:nvSpPr>
            <p:spPr bwMode="auto">
              <a:xfrm>
                <a:off x="4037" y="2723"/>
                <a:ext cx="292" cy="101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triangle" w="med" len="med"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593" name="Line 33"/>
              <p:cNvSpPr>
                <a:spLocks noChangeShapeType="1"/>
              </p:cNvSpPr>
              <p:nvPr/>
            </p:nvSpPr>
            <p:spPr bwMode="auto">
              <a:xfrm>
                <a:off x="3931" y="3595"/>
                <a:ext cx="390" cy="13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 type="triangle" w="med" len="med"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594" name="Line 34"/>
              <p:cNvSpPr>
                <a:spLocks noChangeShapeType="1"/>
              </p:cNvSpPr>
              <p:nvPr/>
            </p:nvSpPr>
            <p:spPr bwMode="auto">
              <a:xfrm>
                <a:off x="3859" y="3143"/>
                <a:ext cx="436" cy="54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595" name="Line 35"/>
              <p:cNvSpPr>
                <a:spLocks noChangeShapeType="1"/>
              </p:cNvSpPr>
              <p:nvPr/>
            </p:nvSpPr>
            <p:spPr bwMode="auto">
              <a:xfrm flipH="1" flipV="1">
                <a:off x="3555" y="3121"/>
                <a:ext cx="318" cy="458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596" name="Line 36"/>
              <p:cNvSpPr>
                <a:spLocks noChangeShapeType="1"/>
              </p:cNvSpPr>
              <p:nvPr/>
            </p:nvSpPr>
            <p:spPr bwMode="auto">
              <a:xfrm>
                <a:off x="4063" y="2709"/>
                <a:ext cx="644" cy="51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triangle" w="med" len="med"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34602" name="Oval 42"/>
              <p:cNvSpPr>
                <a:spLocks noChangeArrowheads="1"/>
              </p:cNvSpPr>
              <p:nvPr/>
            </p:nvSpPr>
            <p:spPr bwMode="auto">
              <a:xfrm>
                <a:off x="3490" y="3029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04" name="Oval 44"/>
              <p:cNvSpPr>
                <a:spLocks noChangeArrowheads="1"/>
              </p:cNvSpPr>
              <p:nvPr/>
            </p:nvSpPr>
            <p:spPr bwMode="auto">
              <a:xfrm>
                <a:off x="3979" y="2627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05" name="Oval 45"/>
              <p:cNvSpPr>
                <a:spLocks noChangeArrowheads="1"/>
              </p:cNvSpPr>
              <p:nvPr/>
            </p:nvSpPr>
            <p:spPr bwMode="auto">
              <a:xfrm>
                <a:off x="3838" y="3534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07" name="Oval 47"/>
              <p:cNvSpPr>
                <a:spLocks noChangeArrowheads="1"/>
              </p:cNvSpPr>
              <p:nvPr/>
            </p:nvSpPr>
            <p:spPr bwMode="auto">
              <a:xfrm>
                <a:off x="4282" y="367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08" name="Oval 48"/>
              <p:cNvSpPr>
                <a:spLocks noChangeArrowheads="1"/>
              </p:cNvSpPr>
              <p:nvPr/>
            </p:nvSpPr>
            <p:spPr bwMode="auto">
              <a:xfrm>
                <a:off x="4658" y="3178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4609" name="Oval 49"/>
              <p:cNvSpPr>
                <a:spLocks noChangeArrowheads="1"/>
              </p:cNvSpPr>
              <p:nvPr/>
            </p:nvSpPr>
            <p:spPr bwMode="auto">
              <a:xfrm>
                <a:off x="3820" y="3103"/>
                <a:ext cx="90" cy="9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4611" name="Text Box 51"/>
            <p:cNvSpPr txBox="1">
              <a:spLocks noChangeArrowheads="1"/>
            </p:cNvSpPr>
            <p:nvPr/>
          </p:nvSpPr>
          <p:spPr bwMode="auto">
            <a:xfrm>
              <a:off x="4312" y="2678"/>
              <a:ext cx="75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</a:rPr>
                <a:t>not </a:t>
              </a:r>
              <a:r>
                <a:rPr lang="en-US" sz="1800"/>
                <a:t>a</a:t>
              </a:r>
              <a:r>
                <a:rPr lang="en-US" sz="1800">
                  <a:solidFill>
                    <a:schemeClr val="hlink"/>
                  </a:solidFill>
                </a:rPr>
                <a:t> path</a:t>
              </a:r>
              <a:endParaRPr lang="en-US" sz="1800"/>
            </a:p>
          </p:txBody>
        </p:sp>
        <p:sp>
          <p:nvSpPr>
            <p:cNvPr id="834612" name="Text Box 52"/>
            <p:cNvSpPr txBox="1">
              <a:spLocks noChangeArrowheads="1"/>
            </p:cNvSpPr>
            <p:nvPr/>
          </p:nvSpPr>
          <p:spPr bwMode="auto">
            <a:xfrm>
              <a:off x="3156" y="3443"/>
              <a:ext cx="514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/>
                <a:t>a</a:t>
              </a:r>
              <a:r>
                <a:rPr lang="en-US" sz="1800">
                  <a:solidFill>
                    <a:schemeClr val="folHlink"/>
                  </a:solidFill>
                </a:rPr>
                <a:t> path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a heap with an array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99038"/>
            <a:ext cx="8156575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nl-NL">
                <a:solidFill>
                  <a:schemeClr val="accent1"/>
                </a:solidFill>
              </a:rPr>
              <a:t>k</a:t>
            </a:r>
            <a:r>
              <a:rPr lang="nl-NL" baseline="30000">
                <a:solidFill>
                  <a:schemeClr val="accent1"/>
                </a:solidFill>
              </a:rPr>
              <a:t>th</a:t>
            </a:r>
            <a:r>
              <a:rPr lang="nl-NL">
                <a:solidFill>
                  <a:schemeClr val="accent1"/>
                </a:solidFill>
              </a:rPr>
              <a:t> </a:t>
            </a:r>
            <a:r>
              <a:rPr lang="nl-NL"/>
              <a:t>node on level</a:t>
            </a:r>
            <a:r>
              <a:rPr lang="nl-NL">
                <a:solidFill>
                  <a:schemeClr val="accent1"/>
                </a:solidFill>
              </a:rPr>
              <a:t> j </a:t>
            </a:r>
            <a:r>
              <a:rPr lang="nl-NL"/>
              <a:t>is stored at position</a:t>
            </a:r>
          </a:p>
          <a:p>
            <a:pPr>
              <a:buFont typeface="Wingdings" pitchFamily="2" charset="2"/>
              <a:buNone/>
            </a:pPr>
            <a:r>
              <a:rPr lang="nl-NL">
                <a:solidFill>
                  <a:schemeClr val="accent1"/>
                </a:solidFill>
              </a:rPr>
              <a:t>left child</a:t>
            </a:r>
            <a:r>
              <a:rPr lang="nl-NL"/>
              <a:t> of node at position</a:t>
            </a:r>
            <a:r>
              <a:rPr lang="nl-NL">
                <a:solidFill>
                  <a:schemeClr val="accent1"/>
                </a:solidFill>
              </a:rPr>
              <a:t> i </a:t>
            </a:r>
            <a:r>
              <a:rPr lang="nl-NL"/>
              <a:t>= Left(</a:t>
            </a:r>
            <a:r>
              <a:rPr lang="nl-NL">
                <a:solidFill>
                  <a:schemeClr val="accent1"/>
                </a:solidFill>
              </a:rPr>
              <a:t>i</a:t>
            </a:r>
            <a:r>
              <a:rPr lang="nl-NL"/>
              <a:t>) = </a:t>
            </a:r>
          </a:p>
          <a:p>
            <a:pPr>
              <a:buFont typeface="Wingdings" pitchFamily="2" charset="2"/>
              <a:buNone/>
            </a:pPr>
            <a:r>
              <a:rPr lang="nl-NL">
                <a:solidFill>
                  <a:schemeClr val="accent1"/>
                </a:solidFill>
              </a:rPr>
              <a:t>right child</a:t>
            </a:r>
            <a:r>
              <a:rPr lang="nl-NL"/>
              <a:t> of node at position </a:t>
            </a:r>
            <a:r>
              <a:rPr lang="nl-NL">
                <a:solidFill>
                  <a:schemeClr val="accent1"/>
                </a:solidFill>
              </a:rPr>
              <a:t>i </a:t>
            </a:r>
            <a:r>
              <a:rPr lang="nl-NL"/>
              <a:t>= Right(</a:t>
            </a:r>
            <a:r>
              <a:rPr lang="nl-NL">
                <a:solidFill>
                  <a:schemeClr val="accent1"/>
                </a:solidFill>
              </a:rPr>
              <a:t>i</a:t>
            </a:r>
            <a:r>
              <a:rPr lang="nl-NL"/>
              <a:t>) =</a:t>
            </a:r>
          </a:p>
          <a:p>
            <a:pPr>
              <a:buFont typeface="Wingdings" pitchFamily="2" charset="2"/>
              <a:buNone/>
            </a:pPr>
            <a:r>
              <a:rPr lang="nl-NL">
                <a:solidFill>
                  <a:schemeClr val="accent1"/>
                </a:solidFill>
              </a:rPr>
              <a:t>parent </a:t>
            </a:r>
            <a:r>
              <a:rPr lang="nl-NL"/>
              <a:t>of node at position </a:t>
            </a:r>
            <a:r>
              <a:rPr lang="nl-NL">
                <a:solidFill>
                  <a:schemeClr val="accent1"/>
                </a:solidFill>
              </a:rPr>
              <a:t>i </a:t>
            </a:r>
            <a:r>
              <a:rPr lang="nl-NL"/>
              <a:t>= Parent(</a:t>
            </a:r>
            <a:r>
              <a:rPr lang="nl-NL">
                <a:solidFill>
                  <a:schemeClr val="accent1"/>
                </a:solidFill>
              </a:rPr>
              <a:t>i</a:t>
            </a:r>
            <a:r>
              <a:rPr lang="nl-NL"/>
              <a:t>) =</a:t>
            </a:r>
          </a:p>
        </p:txBody>
      </p:sp>
      <p:sp>
        <p:nvSpPr>
          <p:cNvPr id="1058820" name="Line 4"/>
          <p:cNvSpPr>
            <a:spLocks noChangeShapeType="1"/>
          </p:cNvSpPr>
          <p:nvPr/>
        </p:nvSpPr>
        <p:spPr bwMode="auto">
          <a:xfrm flipV="1">
            <a:off x="2187575" y="3078163"/>
            <a:ext cx="200025" cy="3349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84225" y="3078163"/>
            <a:ext cx="631825" cy="334962"/>
            <a:chOff x="488" y="1939"/>
            <a:chExt cx="398" cy="211"/>
          </a:xfrm>
        </p:grpSpPr>
        <p:sp>
          <p:nvSpPr>
            <p:cNvPr id="1058822" name="Line 6"/>
            <p:cNvSpPr>
              <a:spLocks noChangeShapeType="1"/>
            </p:cNvSpPr>
            <p:nvPr/>
          </p:nvSpPr>
          <p:spPr bwMode="auto">
            <a:xfrm flipH="1" flipV="1">
              <a:off x="760" y="1939"/>
              <a:ext cx="126" cy="21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8823" name="Line 7"/>
            <p:cNvSpPr>
              <a:spLocks noChangeShapeType="1"/>
            </p:cNvSpPr>
            <p:nvPr/>
          </p:nvSpPr>
          <p:spPr bwMode="auto">
            <a:xfrm flipV="1">
              <a:off x="488" y="1939"/>
              <a:ext cx="126" cy="21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006850" y="2278063"/>
            <a:ext cx="1106488" cy="449262"/>
            <a:chOff x="781" y="1435"/>
            <a:chExt cx="697" cy="283"/>
          </a:xfrm>
        </p:grpSpPr>
        <p:sp>
          <p:nvSpPr>
            <p:cNvPr id="1058825" name="Line 9"/>
            <p:cNvSpPr>
              <a:spLocks noChangeShapeType="1"/>
            </p:cNvSpPr>
            <p:nvPr/>
          </p:nvSpPr>
          <p:spPr bwMode="auto">
            <a:xfrm flipV="1">
              <a:off x="781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8826" name="Line 10"/>
            <p:cNvSpPr>
              <a:spLocks noChangeShapeType="1"/>
            </p:cNvSpPr>
            <p:nvPr/>
          </p:nvSpPr>
          <p:spPr bwMode="auto">
            <a:xfrm flipH="1" flipV="1">
              <a:off x="1237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31900" y="2278063"/>
            <a:ext cx="1106488" cy="449262"/>
            <a:chOff x="781" y="1435"/>
            <a:chExt cx="697" cy="283"/>
          </a:xfrm>
        </p:grpSpPr>
        <p:sp>
          <p:nvSpPr>
            <p:cNvPr id="1058828" name="Line 12"/>
            <p:cNvSpPr>
              <a:spLocks noChangeShapeType="1"/>
            </p:cNvSpPr>
            <p:nvPr/>
          </p:nvSpPr>
          <p:spPr bwMode="auto">
            <a:xfrm flipV="1">
              <a:off x="781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8829" name="Line 13"/>
            <p:cNvSpPr>
              <a:spLocks noChangeShapeType="1"/>
            </p:cNvSpPr>
            <p:nvPr/>
          </p:nvSpPr>
          <p:spPr bwMode="auto">
            <a:xfrm flipH="1" flipV="1">
              <a:off x="1237" y="1435"/>
              <a:ext cx="241" cy="28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958975" y="1528763"/>
            <a:ext cx="2428875" cy="468312"/>
            <a:chOff x="1234" y="963"/>
            <a:chExt cx="1530" cy="295"/>
          </a:xfrm>
        </p:grpSpPr>
        <p:sp>
          <p:nvSpPr>
            <p:cNvPr id="1058831" name="Line 15"/>
            <p:cNvSpPr>
              <a:spLocks noChangeShapeType="1"/>
            </p:cNvSpPr>
            <p:nvPr/>
          </p:nvSpPr>
          <p:spPr bwMode="auto">
            <a:xfrm flipH="1" flipV="1">
              <a:off x="2128" y="963"/>
              <a:ext cx="636" cy="29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8832" name="Line 16"/>
            <p:cNvSpPr>
              <a:spLocks noChangeShapeType="1"/>
            </p:cNvSpPr>
            <p:nvPr/>
          </p:nvSpPr>
          <p:spPr bwMode="auto">
            <a:xfrm flipV="1">
              <a:off x="1234" y="967"/>
              <a:ext cx="632" cy="29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58833" name="Oval 17"/>
          <p:cNvSpPr>
            <a:spLocks noChangeArrowheads="1"/>
          </p:cNvSpPr>
          <p:nvPr/>
        </p:nvSpPr>
        <p:spPr bwMode="auto">
          <a:xfrm>
            <a:off x="2951163" y="11985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4" name="Oval 18"/>
          <p:cNvSpPr>
            <a:spLocks noChangeArrowheads="1"/>
          </p:cNvSpPr>
          <p:nvPr/>
        </p:nvSpPr>
        <p:spPr bwMode="auto">
          <a:xfrm>
            <a:off x="4338638" y="19351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5" name="Oval 19"/>
          <p:cNvSpPr>
            <a:spLocks noChangeArrowheads="1"/>
          </p:cNvSpPr>
          <p:nvPr/>
        </p:nvSpPr>
        <p:spPr bwMode="auto">
          <a:xfrm>
            <a:off x="1565275" y="19351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6" name="Oval 20"/>
          <p:cNvSpPr>
            <a:spLocks noChangeArrowheads="1"/>
          </p:cNvSpPr>
          <p:nvPr/>
        </p:nvSpPr>
        <p:spPr bwMode="auto">
          <a:xfrm>
            <a:off x="5035550" y="2673350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7" name="Oval 21"/>
          <p:cNvSpPr>
            <a:spLocks noChangeArrowheads="1"/>
          </p:cNvSpPr>
          <p:nvPr/>
        </p:nvSpPr>
        <p:spPr bwMode="auto">
          <a:xfrm>
            <a:off x="3641725" y="2673350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8" name="Oval 22"/>
          <p:cNvSpPr>
            <a:spLocks noChangeArrowheads="1"/>
          </p:cNvSpPr>
          <p:nvPr/>
        </p:nvSpPr>
        <p:spPr bwMode="auto">
          <a:xfrm>
            <a:off x="2260600" y="26717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39" name="Oval 23"/>
          <p:cNvSpPr>
            <a:spLocks noChangeArrowheads="1"/>
          </p:cNvSpPr>
          <p:nvPr/>
        </p:nvSpPr>
        <p:spPr bwMode="auto">
          <a:xfrm>
            <a:off x="879475" y="2671763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40" name="Oval 24"/>
          <p:cNvSpPr>
            <a:spLocks noChangeArrowheads="1"/>
          </p:cNvSpPr>
          <p:nvPr/>
        </p:nvSpPr>
        <p:spPr bwMode="auto">
          <a:xfrm>
            <a:off x="1241425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41" name="Oval 25"/>
          <p:cNvSpPr>
            <a:spLocks noChangeArrowheads="1"/>
          </p:cNvSpPr>
          <p:nvPr/>
        </p:nvSpPr>
        <p:spPr bwMode="auto">
          <a:xfrm>
            <a:off x="528638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42" name="Oval 26"/>
          <p:cNvSpPr>
            <a:spLocks noChangeArrowheads="1"/>
          </p:cNvSpPr>
          <p:nvPr/>
        </p:nvSpPr>
        <p:spPr bwMode="auto">
          <a:xfrm>
            <a:off x="1943100" y="3411538"/>
            <a:ext cx="441325" cy="4413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058843" name="Rectangle 27"/>
          <p:cNvSpPr>
            <a:spLocks noChangeArrowheads="1"/>
          </p:cNvSpPr>
          <p:nvPr/>
        </p:nvSpPr>
        <p:spPr bwMode="auto">
          <a:xfrm>
            <a:off x="2971800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4" name="Rectangle 28"/>
          <p:cNvSpPr>
            <a:spLocks noChangeArrowheads="1"/>
          </p:cNvSpPr>
          <p:nvPr/>
        </p:nvSpPr>
        <p:spPr bwMode="auto">
          <a:xfrm>
            <a:off x="3465513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5" name="Rectangle 29"/>
          <p:cNvSpPr>
            <a:spLocks noChangeArrowheads="1"/>
          </p:cNvSpPr>
          <p:nvPr/>
        </p:nvSpPr>
        <p:spPr bwMode="auto">
          <a:xfrm>
            <a:off x="3898900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6" name="Rectangle 30"/>
          <p:cNvSpPr>
            <a:spLocks noChangeArrowheads="1"/>
          </p:cNvSpPr>
          <p:nvPr/>
        </p:nvSpPr>
        <p:spPr bwMode="auto">
          <a:xfrm>
            <a:off x="43910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7" name="Rectangle 31"/>
          <p:cNvSpPr>
            <a:spLocks noChangeArrowheads="1"/>
          </p:cNvSpPr>
          <p:nvPr/>
        </p:nvSpPr>
        <p:spPr bwMode="auto">
          <a:xfrm>
            <a:off x="4821238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8" name="Rectangle 32"/>
          <p:cNvSpPr>
            <a:spLocks noChangeArrowheads="1"/>
          </p:cNvSpPr>
          <p:nvPr/>
        </p:nvSpPr>
        <p:spPr bwMode="auto">
          <a:xfrm>
            <a:off x="52546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49" name="Rectangle 33"/>
          <p:cNvSpPr>
            <a:spLocks noChangeArrowheads="1"/>
          </p:cNvSpPr>
          <p:nvPr/>
        </p:nvSpPr>
        <p:spPr bwMode="auto">
          <a:xfrm>
            <a:off x="56864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50" name="Rectangle 34"/>
          <p:cNvSpPr>
            <a:spLocks noChangeArrowheads="1"/>
          </p:cNvSpPr>
          <p:nvPr/>
        </p:nvSpPr>
        <p:spPr bwMode="auto">
          <a:xfrm>
            <a:off x="61817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51" name="Rectangle 35"/>
          <p:cNvSpPr>
            <a:spLocks noChangeArrowheads="1"/>
          </p:cNvSpPr>
          <p:nvPr/>
        </p:nvSpPr>
        <p:spPr bwMode="auto">
          <a:xfrm>
            <a:off x="66135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52" name="Rectangle 36"/>
          <p:cNvSpPr>
            <a:spLocks noChangeArrowheads="1"/>
          </p:cNvSpPr>
          <p:nvPr/>
        </p:nvSpPr>
        <p:spPr bwMode="auto">
          <a:xfrm>
            <a:off x="7045325" y="4003675"/>
            <a:ext cx="4318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/>
          </a:p>
        </p:txBody>
      </p:sp>
      <p:sp>
        <p:nvSpPr>
          <p:cNvPr id="1058853" name="Rectangle 37"/>
          <p:cNvSpPr>
            <a:spLocks noChangeArrowheads="1"/>
          </p:cNvSpPr>
          <p:nvPr/>
        </p:nvSpPr>
        <p:spPr bwMode="auto">
          <a:xfrm>
            <a:off x="7553325" y="3998913"/>
            <a:ext cx="427038" cy="436562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8854" name="Rectangle 38"/>
          <p:cNvSpPr>
            <a:spLocks noChangeArrowheads="1"/>
          </p:cNvSpPr>
          <p:nvPr/>
        </p:nvSpPr>
        <p:spPr bwMode="auto">
          <a:xfrm>
            <a:off x="7985125" y="3998913"/>
            <a:ext cx="427038" cy="436562"/>
          </a:xfrm>
          <a:prstGeom prst="rect">
            <a:avLst/>
          </a:prstGeom>
          <a:noFill/>
          <a:ln w="28575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8855" name="Line 39"/>
          <p:cNvSpPr>
            <a:spLocks noChangeShapeType="1"/>
          </p:cNvSpPr>
          <p:nvPr/>
        </p:nvSpPr>
        <p:spPr bwMode="auto">
          <a:xfrm>
            <a:off x="8412163" y="3998913"/>
            <a:ext cx="3175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856" name="Line 40"/>
          <p:cNvSpPr>
            <a:spLocks noChangeShapeType="1"/>
          </p:cNvSpPr>
          <p:nvPr/>
        </p:nvSpPr>
        <p:spPr bwMode="auto">
          <a:xfrm>
            <a:off x="8424863" y="4418013"/>
            <a:ext cx="317500" cy="0"/>
          </a:xfrm>
          <a:prstGeom prst="line">
            <a:avLst/>
          </a:prstGeom>
          <a:noFill/>
          <a:ln w="28575">
            <a:solidFill>
              <a:srgbClr val="777777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857" name="Text Box 41"/>
          <p:cNvSpPr txBox="1">
            <a:spLocks noChangeArrowheads="1"/>
          </p:cNvSpPr>
          <p:nvPr/>
        </p:nvSpPr>
        <p:spPr bwMode="auto">
          <a:xfrm>
            <a:off x="3040063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1</a:t>
            </a:r>
          </a:p>
        </p:txBody>
      </p:sp>
      <p:sp>
        <p:nvSpPr>
          <p:cNvPr id="1058858" name="Text Box 42"/>
          <p:cNvSpPr txBox="1">
            <a:spLocks noChangeArrowheads="1"/>
          </p:cNvSpPr>
          <p:nvPr/>
        </p:nvSpPr>
        <p:spPr bwMode="auto">
          <a:xfrm>
            <a:off x="3532188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2</a:t>
            </a:r>
          </a:p>
        </p:txBody>
      </p:sp>
      <p:sp>
        <p:nvSpPr>
          <p:cNvPr id="1058859" name="Text Box 43"/>
          <p:cNvSpPr txBox="1">
            <a:spLocks noChangeArrowheads="1"/>
          </p:cNvSpPr>
          <p:nvPr/>
        </p:nvSpPr>
        <p:spPr bwMode="auto">
          <a:xfrm>
            <a:off x="3967163" y="4411663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3</a:t>
            </a:r>
          </a:p>
        </p:txBody>
      </p:sp>
      <p:sp>
        <p:nvSpPr>
          <p:cNvPr id="1058860" name="Text Box 44"/>
          <p:cNvSpPr txBox="1">
            <a:spLocks noChangeArrowheads="1"/>
          </p:cNvSpPr>
          <p:nvPr/>
        </p:nvSpPr>
        <p:spPr bwMode="auto">
          <a:xfrm>
            <a:off x="6621463" y="4656138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heap-size[</a:t>
            </a:r>
            <a:r>
              <a:rPr lang="en-US" sz="1600">
                <a:solidFill>
                  <a:schemeClr val="accent1"/>
                </a:solidFill>
              </a:rPr>
              <a:t>A</a:t>
            </a:r>
            <a:r>
              <a:rPr lang="en-US" sz="1600"/>
              <a:t>]</a:t>
            </a:r>
          </a:p>
        </p:txBody>
      </p:sp>
      <p:sp>
        <p:nvSpPr>
          <p:cNvPr id="1058861" name="Text Box 45"/>
          <p:cNvSpPr txBox="1">
            <a:spLocks noChangeArrowheads="1"/>
          </p:cNvSpPr>
          <p:nvPr/>
        </p:nvSpPr>
        <p:spPr bwMode="auto">
          <a:xfrm>
            <a:off x="4457700" y="441166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/>
              <a:t>4</a:t>
            </a:r>
          </a:p>
        </p:txBody>
      </p:sp>
      <p:sp>
        <p:nvSpPr>
          <p:cNvPr id="1058862" name="Line 46"/>
          <p:cNvSpPr>
            <a:spLocks noChangeShapeType="1"/>
          </p:cNvSpPr>
          <p:nvPr/>
        </p:nvSpPr>
        <p:spPr bwMode="auto">
          <a:xfrm flipV="1">
            <a:off x="7289800" y="44386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863" name="Text Box 47"/>
          <p:cNvSpPr txBox="1">
            <a:spLocks noChangeArrowheads="1"/>
          </p:cNvSpPr>
          <p:nvPr/>
        </p:nvSpPr>
        <p:spPr bwMode="auto">
          <a:xfrm>
            <a:off x="4468813" y="3514725"/>
            <a:ext cx="2365375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/>
              <a:t>array </a:t>
            </a:r>
            <a:r>
              <a:rPr lang="en-US" sz="1800">
                <a:solidFill>
                  <a:schemeClr val="accent1"/>
                </a:solidFill>
              </a:rPr>
              <a:t>A</a:t>
            </a:r>
            <a:r>
              <a:rPr lang="en-US" sz="1800"/>
              <a:t>[1 … </a:t>
            </a:r>
            <a:r>
              <a:rPr lang="en-US" sz="1800">
                <a:solidFill>
                  <a:schemeClr val="accent1"/>
                </a:solidFill>
              </a:rPr>
              <a:t>A</a:t>
            </a:r>
            <a:r>
              <a:rPr lang="en-US" sz="1800"/>
              <a:t>.length]</a:t>
            </a:r>
          </a:p>
        </p:txBody>
      </p:sp>
      <p:sp>
        <p:nvSpPr>
          <p:cNvPr id="1058864" name="Text Box 48"/>
          <p:cNvSpPr txBox="1">
            <a:spLocks noChangeArrowheads="1"/>
          </p:cNvSpPr>
          <p:nvPr/>
        </p:nvSpPr>
        <p:spPr bwMode="auto">
          <a:xfrm>
            <a:off x="6270625" y="1220788"/>
            <a:ext cx="9159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level 0</a:t>
            </a:r>
          </a:p>
        </p:txBody>
      </p:sp>
      <p:sp>
        <p:nvSpPr>
          <p:cNvPr id="1058865" name="Text Box 49"/>
          <p:cNvSpPr txBox="1">
            <a:spLocks noChangeArrowheads="1"/>
          </p:cNvSpPr>
          <p:nvPr/>
        </p:nvSpPr>
        <p:spPr bwMode="auto">
          <a:xfrm>
            <a:off x="6270625" y="1952625"/>
            <a:ext cx="9159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level 1</a:t>
            </a:r>
          </a:p>
        </p:txBody>
      </p:sp>
      <p:sp>
        <p:nvSpPr>
          <p:cNvPr id="1058866" name="Text Box 50"/>
          <p:cNvSpPr txBox="1">
            <a:spLocks noChangeArrowheads="1"/>
          </p:cNvSpPr>
          <p:nvPr/>
        </p:nvSpPr>
        <p:spPr bwMode="auto">
          <a:xfrm>
            <a:off x="6270625" y="2698750"/>
            <a:ext cx="2181225" cy="434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level 2, position 3</a:t>
            </a:r>
          </a:p>
        </p:txBody>
      </p:sp>
      <p:sp>
        <p:nvSpPr>
          <p:cNvPr id="1058867" name="Rectangle 51"/>
          <p:cNvSpPr>
            <a:spLocks noChangeArrowheads="1"/>
          </p:cNvSpPr>
          <p:nvPr/>
        </p:nvSpPr>
        <p:spPr bwMode="auto">
          <a:xfrm>
            <a:off x="4767263" y="4991100"/>
            <a:ext cx="1180429" cy="4022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[2</a:t>
            </a:r>
            <a:r>
              <a:rPr lang="en-US" baseline="30000" dirty="0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-1]</a:t>
            </a:r>
            <a:endParaRPr lang="en-US" dirty="0"/>
          </a:p>
        </p:txBody>
      </p:sp>
      <p:sp>
        <p:nvSpPr>
          <p:cNvPr id="1058868" name="Text Box 52"/>
          <p:cNvSpPr txBox="1">
            <a:spLocks noChangeArrowheads="1"/>
          </p:cNvSpPr>
          <p:nvPr/>
        </p:nvSpPr>
        <p:spPr bwMode="auto">
          <a:xfrm>
            <a:off x="4900613" y="536257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2i</a:t>
            </a:r>
          </a:p>
        </p:txBody>
      </p:sp>
      <p:sp>
        <p:nvSpPr>
          <p:cNvPr id="1058869" name="Text Box 53"/>
          <p:cNvSpPr txBox="1">
            <a:spLocks noChangeArrowheads="1"/>
          </p:cNvSpPr>
          <p:nvPr/>
        </p:nvSpPr>
        <p:spPr bwMode="auto">
          <a:xfrm>
            <a:off x="5197475" y="5730875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2i </a:t>
            </a:r>
            <a:r>
              <a:rPr lang="en-US"/>
              <a:t>+</a:t>
            </a:r>
            <a:r>
              <a:rPr lang="en-US">
                <a:solidFill>
                  <a:schemeClr val="accent1"/>
                </a:solidFill>
              </a:rPr>
              <a:t> 1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 flipV="1">
            <a:off x="5087938" y="6189663"/>
            <a:ext cx="633412" cy="254000"/>
            <a:chOff x="2172" y="1853"/>
            <a:chExt cx="232" cy="160"/>
          </a:xfrm>
        </p:grpSpPr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2172" y="1860"/>
              <a:ext cx="51" cy="153"/>
              <a:chOff x="4447" y="90"/>
              <a:chExt cx="51" cy="186"/>
            </a:xfrm>
          </p:grpSpPr>
          <p:sp>
            <p:nvSpPr>
              <p:cNvPr id="1058872" name="Line 56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873" name="Line 57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58"/>
            <p:cNvGrpSpPr>
              <a:grpSpLocks/>
            </p:cNvGrpSpPr>
            <p:nvPr/>
          </p:nvGrpSpPr>
          <p:grpSpPr bwMode="auto">
            <a:xfrm flipH="1">
              <a:off x="2357" y="1853"/>
              <a:ext cx="47" cy="157"/>
              <a:chOff x="4447" y="90"/>
              <a:chExt cx="51" cy="186"/>
            </a:xfrm>
          </p:grpSpPr>
          <p:sp>
            <p:nvSpPr>
              <p:cNvPr id="1058875" name="Line 59"/>
              <p:cNvSpPr>
                <a:spLocks noChangeShapeType="1"/>
              </p:cNvSpPr>
              <p:nvPr/>
            </p:nvSpPr>
            <p:spPr bwMode="auto">
              <a:xfrm flipV="1">
                <a:off x="4447" y="90"/>
                <a:ext cx="0" cy="1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876" name="Line 60"/>
              <p:cNvSpPr>
                <a:spLocks noChangeShapeType="1"/>
              </p:cNvSpPr>
              <p:nvPr/>
            </p:nvSpPr>
            <p:spPr bwMode="auto">
              <a:xfrm>
                <a:off x="4447" y="92"/>
                <a:ext cx="5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8877" name="Text Box 61"/>
          <p:cNvSpPr txBox="1">
            <a:spLocks noChangeArrowheads="1"/>
          </p:cNvSpPr>
          <p:nvPr/>
        </p:nvSpPr>
        <p:spPr bwMode="auto">
          <a:xfrm>
            <a:off x="5111750" y="6096000"/>
            <a:ext cx="81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chemeClr val="accent1"/>
                </a:solidFill>
              </a:rPr>
              <a:t>i</a:t>
            </a:r>
            <a:r>
              <a:rPr lang="en-US"/>
              <a:t> / </a:t>
            </a:r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058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058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58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64" grpId="0"/>
      <p:bldP spid="1058865" grpId="0"/>
      <p:bldP spid="1058866" grpId="0" animBg="1"/>
      <p:bldP spid="1058867" grpId="0"/>
      <p:bldP spid="1058868" grpId="0"/>
      <p:bldP spid="1058869" grpId="0"/>
      <p:bldP spid="105887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Priority </a:t>
            </a:r>
            <a:r>
              <a:rPr lang="en-US" dirty="0">
                <a:solidFill>
                  <a:schemeClr val="accent1"/>
                </a:solidFill>
              </a:rPr>
              <a:t>queue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/>
              <a:t>abstract data type (</a:t>
            </a:r>
            <a:r>
              <a:rPr lang="en-US" dirty="0">
                <a:solidFill>
                  <a:schemeClr val="accent2"/>
                </a:solidFill>
              </a:rPr>
              <a:t>ADT</a:t>
            </a:r>
            <a:r>
              <a:rPr lang="en-US" dirty="0"/>
              <a:t>) that stores a set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/>
              <a:t>of</a:t>
            </a:r>
            <a:r>
              <a:rPr lang="en-US" dirty="0">
                <a:solidFill>
                  <a:schemeClr val="accent1"/>
                </a:solidFill>
              </a:rPr>
              <a:t> elements</a:t>
            </a:r>
            <a:r>
              <a:rPr lang="en-US" dirty="0"/>
              <a:t>, each with an associated </a:t>
            </a:r>
            <a:r>
              <a:rPr lang="en-US" dirty="0">
                <a:solidFill>
                  <a:schemeClr val="accent1"/>
                </a:solidFill>
              </a:rPr>
              <a:t>key </a:t>
            </a:r>
            <a:r>
              <a:rPr lang="en-US" dirty="0"/>
              <a:t>(integer value).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accent1"/>
                </a:solidFill>
              </a:rPr>
              <a:t>Operations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 smtClean="0"/>
              <a:t>Insert(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):  </a:t>
            </a:r>
            <a:r>
              <a:rPr lang="en-US" dirty="0"/>
              <a:t>inserts element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/>
              <a:t>into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/>
              <a:t>that is,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 </a:t>
            </a:r>
            <a:r>
              <a:rPr lang="en-US" dirty="0">
                <a:cs typeface="Arial" charset="0"/>
              </a:rPr>
              <a:t>←  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Q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⋃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{</a:t>
            </a:r>
            <a:r>
              <a:rPr lang="en-US" dirty="0" smtClean="0">
                <a:solidFill>
                  <a:schemeClr val="accent1"/>
                </a:solidFill>
                <a:cs typeface="Arial" charset="0"/>
              </a:rPr>
              <a:t>v</a:t>
            </a:r>
            <a:r>
              <a:rPr lang="en-US" dirty="0" smtClean="0">
                <a:cs typeface="Arial" charset="0"/>
              </a:rPr>
              <a:t>}</a:t>
            </a:r>
            <a:r>
              <a:rPr lang="en-US" sz="1800" dirty="0">
                <a:solidFill>
                  <a:schemeClr val="accent1"/>
                </a:solidFill>
              </a:rPr>
              <a:t/>
            </a:r>
            <a:br>
              <a:rPr lang="en-US" sz="1800" dirty="0">
                <a:solidFill>
                  <a:schemeClr val="accent1"/>
                </a:solidFill>
              </a:rPr>
            </a:br>
            <a:r>
              <a:rPr lang="en-US" sz="800" dirty="0">
                <a:solidFill>
                  <a:schemeClr val="accent1"/>
                </a:solidFill>
              </a:rPr>
              <a:t/>
            </a:r>
            <a:br>
              <a:rPr lang="en-US" sz="800" dirty="0">
                <a:solidFill>
                  <a:schemeClr val="accent1"/>
                </a:solidFill>
              </a:rPr>
            </a:br>
            <a:r>
              <a:rPr lang="en-US" dirty="0" smtClean="0"/>
              <a:t>Extract-Min(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): </a:t>
            </a:r>
            <a:r>
              <a:rPr lang="en-US" dirty="0"/>
              <a:t>removes and returns the element of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/>
              <a:t>with the 		     </a:t>
            </a:r>
            <a:r>
              <a:rPr lang="en-US" dirty="0" smtClean="0"/>
              <a:t>smallest </a:t>
            </a:r>
            <a:r>
              <a:rPr lang="en-US" dirty="0" smtClean="0">
                <a:solidFill>
                  <a:schemeClr val="accent1"/>
                </a:solidFill>
              </a:rPr>
              <a:t>key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800" dirty="0">
                <a:solidFill>
                  <a:schemeClr val="accent1"/>
                </a:solidFill>
              </a:rPr>
              <a:t/>
            </a:r>
            <a:br>
              <a:rPr lang="en-US" sz="800" dirty="0">
                <a:solidFill>
                  <a:schemeClr val="accent1"/>
                </a:solidFill>
              </a:rPr>
            </a:br>
            <a:r>
              <a:rPr lang="en-US" dirty="0" smtClean="0"/>
              <a:t>Decrease-Key(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, </a:t>
            </a:r>
            <a:r>
              <a:rPr lang="en-US" dirty="0">
                <a:solidFill>
                  <a:schemeClr val="accent1"/>
                </a:solidFill>
              </a:rPr>
              <a:t>k</a:t>
            </a:r>
            <a:r>
              <a:rPr lang="en-US" dirty="0"/>
              <a:t>): give </a:t>
            </a:r>
            <a:r>
              <a:rPr lang="en-US" dirty="0" smtClean="0">
                <a:solidFill>
                  <a:schemeClr val="accent1"/>
                </a:solidFill>
              </a:rPr>
              <a:t>shortest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] </a:t>
            </a:r>
            <a:r>
              <a:rPr lang="en-US" dirty="0"/>
              <a:t>the value </a:t>
            </a:r>
            <a:r>
              <a:rPr lang="en-US" dirty="0">
                <a:solidFill>
                  <a:schemeClr val="accent1"/>
                </a:solidFill>
              </a:rPr>
              <a:t>k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            </a:t>
            </a:r>
            <a:r>
              <a:rPr lang="en-US" dirty="0" smtClean="0"/>
              <a:t>	condition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k</a:t>
            </a:r>
            <a:r>
              <a:rPr lang="en-US" dirty="0"/>
              <a:t> is </a:t>
            </a:r>
            <a:r>
              <a:rPr lang="en-US" dirty="0" smtClean="0"/>
              <a:t>smaller than </a:t>
            </a:r>
            <a:r>
              <a:rPr lang="en-US" dirty="0"/>
              <a:t>the current value of 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accent1"/>
                </a:solidFill>
              </a:rPr>
              <a:t>shortest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]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</a:t>
            </a:r>
            <a:r>
              <a:rPr lang="en-US" dirty="0" smtClean="0"/>
              <a:t>min-priority </a:t>
            </a:r>
            <a:r>
              <a:rPr lang="en-US" dirty="0"/>
              <a:t>queue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Set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/>
              <a:t>is stored as a heap in an array 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Operations: Extract-Min, Insert, Decrease-Key.</a:t>
            </a:r>
            <a:endParaRPr lang="en-US" sz="1800" dirty="0"/>
          </a:p>
        </p:txBody>
      </p:sp>
      <p:sp>
        <p:nvSpPr>
          <p:cNvPr id="1060868" name="Line 4"/>
          <p:cNvSpPr>
            <a:spLocks noChangeShapeType="1"/>
          </p:cNvSpPr>
          <p:nvPr/>
        </p:nvSpPr>
        <p:spPr bwMode="auto">
          <a:xfrm>
            <a:off x="457200" y="22669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35300" y="2495550"/>
            <a:ext cx="5770563" cy="993775"/>
            <a:chOff x="1872" y="2519"/>
            <a:chExt cx="3635" cy="626"/>
          </a:xfrm>
        </p:grpSpPr>
        <p:sp>
          <p:nvSpPr>
            <p:cNvPr id="1060870" name="Rectangle 6"/>
            <p:cNvSpPr>
              <a:spLocks noChangeArrowheads="1"/>
            </p:cNvSpPr>
            <p:nvPr/>
          </p:nvSpPr>
          <p:spPr bwMode="auto">
            <a:xfrm>
              <a:off x="1872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2</a:t>
              </a:r>
              <a:endParaRPr lang="en-US" sz="1800" dirty="0"/>
            </a:p>
          </p:txBody>
        </p:sp>
        <p:sp>
          <p:nvSpPr>
            <p:cNvPr id="1060871" name="Rectangle 7"/>
            <p:cNvSpPr>
              <a:spLocks noChangeArrowheads="1"/>
            </p:cNvSpPr>
            <p:nvPr/>
          </p:nvSpPr>
          <p:spPr bwMode="auto">
            <a:xfrm>
              <a:off x="2183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5</a:t>
              </a:r>
              <a:endParaRPr lang="en-US" sz="1800" dirty="0"/>
            </a:p>
          </p:txBody>
        </p:sp>
        <p:sp>
          <p:nvSpPr>
            <p:cNvPr id="1060872" name="Rectangle 8"/>
            <p:cNvSpPr>
              <a:spLocks noChangeArrowheads="1"/>
            </p:cNvSpPr>
            <p:nvPr/>
          </p:nvSpPr>
          <p:spPr bwMode="auto">
            <a:xfrm>
              <a:off x="2456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11</a:t>
              </a:r>
              <a:endParaRPr lang="en-US" sz="1800" dirty="0"/>
            </a:p>
          </p:txBody>
        </p:sp>
        <p:sp>
          <p:nvSpPr>
            <p:cNvPr id="1060873" name="Rectangle 9"/>
            <p:cNvSpPr>
              <a:spLocks noChangeArrowheads="1"/>
            </p:cNvSpPr>
            <p:nvPr/>
          </p:nvSpPr>
          <p:spPr bwMode="auto">
            <a:xfrm>
              <a:off x="2766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/>
                <a:t>30</a:t>
              </a:r>
            </a:p>
          </p:txBody>
        </p:sp>
        <p:sp>
          <p:nvSpPr>
            <p:cNvPr id="1060874" name="Rectangle 10"/>
            <p:cNvSpPr>
              <a:spLocks noChangeArrowheads="1"/>
            </p:cNvSpPr>
            <p:nvPr/>
          </p:nvSpPr>
          <p:spPr bwMode="auto">
            <a:xfrm>
              <a:off x="3037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/>
                <a:t>8</a:t>
              </a:r>
            </a:p>
          </p:txBody>
        </p:sp>
        <p:sp>
          <p:nvSpPr>
            <p:cNvPr id="1060875" name="Rectangle 11"/>
            <p:cNvSpPr>
              <a:spLocks noChangeArrowheads="1"/>
            </p:cNvSpPr>
            <p:nvPr/>
          </p:nvSpPr>
          <p:spPr bwMode="auto">
            <a:xfrm>
              <a:off x="3310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/>
                <a:t>12</a:t>
              </a:r>
            </a:p>
          </p:txBody>
        </p:sp>
        <p:sp>
          <p:nvSpPr>
            <p:cNvPr id="1060876" name="Rectangle 12"/>
            <p:cNvSpPr>
              <a:spLocks noChangeArrowheads="1"/>
            </p:cNvSpPr>
            <p:nvPr/>
          </p:nvSpPr>
          <p:spPr bwMode="auto">
            <a:xfrm>
              <a:off x="3582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17</a:t>
              </a:r>
              <a:endParaRPr lang="en-US" sz="1800" dirty="0"/>
            </a:p>
          </p:txBody>
        </p:sp>
        <p:sp>
          <p:nvSpPr>
            <p:cNvPr id="1060877" name="Rectangle 13"/>
            <p:cNvSpPr>
              <a:spLocks noChangeArrowheads="1"/>
            </p:cNvSpPr>
            <p:nvPr/>
          </p:nvSpPr>
          <p:spPr bwMode="auto">
            <a:xfrm>
              <a:off x="3894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30</a:t>
              </a:r>
              <a:endParaRPr lang="en-US" sz="1800" dirty="0"/>
            </a:p>
          </p:txBody>
        </p:sp>
        <p:sp>
          <p:nvSpPr>
            <p:cNvPr id="1060878" name="Rectangle 14"/>
            <p:cNvSpPr>
              <a:spLocks noChangeArrowheads="1"/>
            </p:cNvSpPr>
            <p:nvPr/>
          </p:nvSpPr>
          <p:spPr bwMode="auto">
            <a:xfrm>
              <a:off x="4166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35</a:t>
              </a:r>
              <a:endParaRPr lang="en-US" sz="1800" dirty="0"/>
            </a:p>
          </p:txBody>
        </p:sp>
        <p:sp>
          <p:nvSpPr>
            <p:cNvPr id="1060879" name="Rectangle 15"/>
            <p:cNvSpPr>
              <a:spLocks noChangeArrowheads="1"/>
            </p:cNvSpPr>
            <p:nvPr/>
          </p:nvSpPr>
          <p:spPr bwMode="auto">
            <a:xfrm>
              <a:off x="4438" y="2522"/>
              <a:ext cx="272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sz="1800" dirty="0" smtClean="0"/>
                <a:t>19</a:t>
              </a:r>
              <a:endParaRPr lang="en-US" sz="1800" dirty="0"/>
            </a:p>
          </p:txBody>
        </p:sp>
        <p:sp>
          <p:nvSpPr>
            <p:cNvPr id="1060880" name="Rectangle 16"/>
            <p:cNvSpPr>
              <a:spLocks noChangeArrowheads="1"/>
            </p:cNvSpPr>
            <p:nvPr/>
          </p:nvSpPr>
          <p:spPr bwMode="auto">
            <a:xfrm>
              <a:off x="4758" y="2519"/>
              <a:ext cx="269" cy="275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881" name="Rectangle 17"/>
            <p:cNvSpPr>
              <a:spLocks noChangeArrowheads="1"/>
            </p:cNvSpPr>
            <p:nvPr/>
          </p:nvSpPr>
          <p:spPr bwMode="auto">
            <a:xfrm>
              <a:off x="5030" y="2519"/>
              <a:ext cx="269" cy="275"/>
            </a:xfrm>
            <a:prstGeom prst="rect">
              <a:avLst/>
            </a:prstGeom>
            <a:noFill/>
            <a:ln w="28575">
              <a:solidFill>
                <a:srgbClr val="77777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882" name="Line 18"/>
            <p:cNvSpPr>
              <a:spLocks noChangeShapeType="1"/>
            </p:cNvSpPr>
            <p:nvPr/>
          </p:nvSpPr>
          <p:spPr bwMode="auto">
            <a:xfrm>
              <a:off x="5299" y="2519"/>
              <a:ext cx="200" cy="0"/>
            </a:xfrm>
            <a:prstGeom prst="line">
              <a:avLst/>
            </a:prstGeom>
            <a:noFill/>
            <a:ln w="28575">
              <a:solidFill>
                <a:srgbClr val="777777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3" name="Line 19"/>
            <p:cNvSpPr>
              <a:spLocks noChangeShapeType="1"/>
            </p:cNvSpPr>
            <p:nvPr/>
          </p:nvSpPr>
          <p:spPr bwMode="auto">
            <a:xfrm>
              <a:off x="5307" y="2783"/>
              <a:ext cx="200" cy="0"/>
            </a:xfrm>
            <a:prstGeom prst="line">
              <a:avLst/>
            </a:prstGeom>
            <a:noFill/>
            <a:ln w="28575">
              <a:solidFill>
                <a:srgbClr val="777777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884" name="Text Box 20"/>
            <p:cNvSpPr txBox="1">
              <a:spLocks noChangeArrowheads="1"/>
            </p:cNvSpPr>
            <p:nvPr/>
          </p:nvSpPr>
          <p:spPr bwMode="auto">
            <a:xfrm>
              <a:off x="1915" y="277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/>
                <a:t>1</a:t>
              </a:r>
            </a:p>
          </p:txBody>
        </p:sp>
        <p:sp>
          <p:nvSpPr>
            <p:cNvPr id="1060885" name="Text Box 21"/>
            <p:cNvSpPr txBox="1">
              <a:spLocks noChangeArrowheads="1"/>
            </p:cNvSpPr>
            <p:nvPr/>
          </p:nvSpPr>
          <p:spPr bwMode="auto">
            <a:xfrm>
              <a:off x="2225" y="277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/>
                <a:t>2</a:t>
              </a:r>
            </a:p>
          </p:txBody>
        </p:sp>
        <p:sp>
          <p:nvSpPr>
            <p:cNvPr id="1060886" name="Text Box 22"/>
            <p:cNvSpPr txBox="1">
              <a:spLocks noChangeArrowheads="1"/>
            </p:cNvSpPr>
            <p:nvPr/>
          </p:nvSpPr>
          <p:spPr bwMode="auto">
            <a:xfrm>
              <a:off x="2499" y="277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/>
                <a:t>3</a:t>
              </a:r>
            </a:p>
          </p:txBody>
        </p:sp>
        <p:sp>
          <p:nvSpPr>
            <p:cNvPr id="1060887" name="Text Box 23"/>
            <p:cNvSpPr txBox="1">
              <a:spLocks noChangeArrowheads="1"/>
            </p:cNvSpPr>
            <p:nvPr/>
          </p:nvSpPr>
          <p:spPr bwMode="auto">
            <a:xfrm>
              <a:off x="4171" y="2933"/>
              <a:ext cx="8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/>
                <a:t>heap-size[</a:t>
              </a:r>
              <a:r>
                <a:rPr lang="en-US" sz="1600">
                  <a:solidFill>
                    <a:schemeClr val="accent1"/>
                  </a:solidFill>
                </a:rPr>
                <a:t>A</a:t>
              </a:r>
              <a:r>
                <a:rPr lang="en-US" sz="1600"/>
                <a:t>]</a:t>
              </a:r>
            </a:p>
          </p:txBody>
        </p:sp>
        <p:sp>
          <p:nvSpPr>
            <p:cNvPr id="1060888" name="Text Box 24"/>
            <p:cNvSpPr txBox="1">
              <a:spLocks noChangeArrowheads="1"/>
            </p:cNvSpPr>
            <p:nvPr/>
          </p:nvSpPr>
          <p:spPr bwMode="auto">
            <a:xfrm>
              <a:off x="2808" y="277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/>
                <a:t>4</a:t>
              </a:r>
            </a:p>
          </p:txBody>
        </p:sp>
        <p:sp>
          <p:nvSpPr>
            <p:cNvPr id="1060889" name="Line 25"/>
            <p:cNvSpPr>
              <a:spLocks noChangeShapeType="1"/>
            </p:cNvSpPr>
            <p:nvPr/>
          </p:nvSpPr>
          <p:spPr bwMode="auto">
            <a:xfrm flipV="1">
              <a:off x="4592" y="2796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60253" y="3505927"/>
            <a:ext cx="4974005" cy="2654300"/>
            <a:chOff x="1833577" y="3463198"/>
            <a:chExt cx="4974005" cy="2654300"/>
          </a:xfrm>
        </p:grpSpPr>
        <p:sp>
          <p:nvSpPr>
            <p:cNvPr id="26" name="Line 4"/>
            <p:cNvSpPr>
              <a:spLocks noChangeShapeType="1"/>
            </p:cNvSpPr>
            <p:nvPr/>
          </p:nvSpPr>
          <p:spPr bwMode="auto">
            <a:xfrm flipV="1">
              <a:off x="3503627" y="5342798"/>
              <a:ext cx="200025" cy="33496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grpSp>
          <p:nvGrpSpPr>
            <p:cNvPr id="27" name="Group 5"/>
            <p:cNvGrpSpPr>
              <a:grpSpLocks/>
            </p:cNvGrpSpPr>
            <p:nvPr/>
          </p:nvGrpSpPr>
          <p:grpSpPr bwMode="auto">
            <a:xfrm>
              <a:off x="2100277" y="5342798"/>
              <a:ext cx="631825" cy="334962"/>
              <a:chOff x="488" y="1939"/>
              <a:chExt cx="398" cy="211"/>
            </a:xfrm>
          </p:grpSpPr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 flipH="1" flipV="1">
                <a:off x="760" y="1939"/>
                <a:ext cx="126" cy="21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 flipV="1">
                <a:off x="488" y="1939"/>
                <a:ext cx="126" cy="21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8"/>
            <p:cNvGrpSpPr>
              <a:grpSpLocks/>
            </p:cNvGrpSpPr>
            <p:nvPr/>
          </p:nvGrpSpPr>
          <p:grpSpPr bwMode="auto">
            <a:xfrm>
              <a:off x="5322902" y="4542698"/>
              <a:ext cx="1106488" cy="449262"/>
              <a:chOff x="781" y="1435"/>
              <a:chExt cx="697" cy="283"/>
            </a:xfrm>
          </p:grpSpPr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10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11"/>
            <p:cNvGrpSpPr>
              <a:grpSpLocks/>
            </p:cNvGrpSpPr>
            <p:nvPr/>
          </p:nvGrpSpPr>
          <p:grpSpPr bwMode="auto">
            <a:xfrm>
              <a:off x="2547952" y="4542698"/>
              <a:ext cx="1106488" cy="449262"/>
              <a:chOff x="781" y="1435"/>
              <a:chExt cx="697" cy="283"/>
            </a:xfrm>
          </p:grpSpPr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 flipV="1">
                <a:off x="781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 flipH="1" flipV="1">
                <a:off x="1237" y="1435"/>
                <a:ext cx="241" cy="28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" name="Group 14"/>
            <p:cNvGrpSpPr>
              <a:grpSpLocks/>
            </p:cNvGrpSpPr>
            <p:nvPr/>
          </p:nvGrpSpPr>
          <p:grpSpPr bwMode="auto">
            <a:xfrm>
              <a:off x="3275027" y="3793398"/>
              <a:ext cx="2428875" cy="468312"/>
              <a:chOff x="1234" y="963"/>
              <a:chExt cx="1530" cy="295"/>
            </a:xfrm>
          </p:grpSpPr>
          <p:sp>
            <p:nvSpPr>
              <p:cNvPr id="37" name="Line 15"/>
              <p:cNvSpPr>
                <a:spLocks noChangeShapeType="1"/>
              </p:cNvSpPr>
              <p:nvPr/>
            </p:nvSpPr>
            <p:spPr bwMode="auto">
              <a:xfrm flipH="1" flipV="1">
                <a:off x="2128" y="963"/>
                <a:ext cx="636" cy="295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 flipV="1">
                <a:off x="1234" y="967"/>
                <a:ext cx="632" cy="29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9" name="Text Box 17"/>
            <p:cNvSpPr txBox="1">
              <a:spLocks noChangeArrowheads="1"/>
            </p:cNvSpPr>
            <p:nvPr/>
          </p:nvSpPr>
          <p:spPr bwMode="auto">
            <a:xfrm>
              <a:off x="4324470" y="3487010"/>
              <a:ext cx="324426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0" name="Oval 18"/>
            <p:cNvSpPr>
              <a:spLocks noChangeArrowheads="1"/>
            </p:cNvSpPr>
            <p:nvPr/>
          </p:nvSpPr>
          <p:spPr bwMode="auto">
            <a:xfrm>
              <a:off x="4267215" y="3463198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5643577" y="4222023"/>
              <a:ext cx="448049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42" name="Oval 20"/>
            <p:cNvSpPr>
              <a:spLocks noChangeArrowheads="1"/>
            </p:cNvSpPr>
            <p:nvPr/>
          </p:nvSpPr>
          <p:spPr bwMode="auto">
            <a:xfrm>
              <a:off x="5654690" y="4199798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2938583" y="4222023"/>
              <a:ext cx="324426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44" name="Oval 22"/>
            <p:cNvSpPr>
              <a:spLocks noChangeArrowheads="1"/>
            </p:cNvSpPr>
            <p:nvPr/>
          </p:nvSpPr>
          <p:spPr bwMode="auto">
            <a:xfrm>
              <a:off x="2881327" y="4199798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5" name="Text Box 23"/>
            <p:cNvSpPr txBox="1">
              <a:spLocks noChangeArrowheads="1"/>
            </p:cNvSpPr>
            <p:nvPr/>
          </p:nvSpPr>
          <p:spPr bwMode="auto">
            <a:xfrm>
              <a:off x="6340490" y="4960210"/>
              <a:ext cx="467092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17</a:t>
              </a:r>
              <a:endParaRPr lang="en-US" dirty="0"/>
            </a:p>
          </p:txBody>
        </p:sp>
        <p:sp>
          <p:nvSpPr>
            <p:cNvPr id="46" name="Oval 24"/>
            <p:cNvSpPr>
              <a:spLocks noChangeArrowheads="1"/>
            </p:cNvSpPr>
            <p:nvPr/>
          </p:nvSpPr>
          <p:spPr bwMode="auto">
            <a:xfrm>
              <a:off x="6351602" y="4937985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4946665" y="4960210"/>
              <a:ext cx="4635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12</a:t>
              </a:r>
            </a:p>
          </p:txBody>
        </p:sp>
        <p:sp>
          <p:nvSpPr>
            <p:cNvPr id="48" name="Oval 26"/>
            <p:cNvSpPr>
              <a:spLocks noChangeArrowheads="1"/>
            </p:cNvSpPr>
            <p:nvPr/>
          </p:nvSpPr>
          <p:spPr bwMode="auto">
            <a:xfrm>
              <a:off x="4957777" y="4937985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3635390" y="4958623"/>
              <a:ext cx="322262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>
              <a:off x="3576652" y="4936398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Text Box 29"/>
            <p:cNvSpPr txBox="1">
              <a:spLocks noChangeArrowheads="1"/>
            </p:cNvSpPr>
            <p:nvPr/>
          </p:nvSpPr>
          <p:spPr bwMode="auto">
            <a:xfrm>
              <a:off x="2184415" y="4958623"/>
              <a:ext cx="463550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30</a:t>
              </a:r>
            </a:p>
          </p:txBody>
        </p:sp>
        <p:sp>
          <p:nvSpPr>
            <p:cNvPr id="52" name="Oval 30"/>
            <p:cNvSpPr>
              <a:spLocks noChangeArrowheads="1"/>
            </p:cNvSpPr>
            <p:nvPr/>
          </p:nvSpPr>
          <p:spPr bwMode="auto">
            <a:xfrm>
              <a:off x="2195527" y="4936398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53" name="Text Box 31"/>
            <p:cNvSpPr txBox="1">
              <a:spLocks noChangeArrowheads="1"/>
            </p:cNvSpPr>
            <p:nvPr/>
          </p:nvSpPr>
          <p:spPr bwMode="auto">
            <a:xfrm>
              <a:off x="2539301" y="5698398"/>
              <a:ext cx="467092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54" name="Oval 32"/>
            <p:cNvSpPr>
              <a:spLocks noChangeArrowheads="1"/>
            </p:cNvSpPr>
            <p:nvPr/>
          </p:nvSpPr>
          <p:spPr bwMode="auto">
            <a:xfrm>
              <a:off x="2557477" y="5676173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Text Box 33"/>
            <p:cNvSpPr txBox="1">
              <a:spLocks noChangeArrowheads="1"/>
            </p:cNvSpPr>
            <p:nvPr/>
          </p:nvSpPr>
          <p:spPr bwMode="auto">
            <a:xfrm>
              <a:off x="1833577" y="5698398"/>
              <a:ext cx="467092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56" name="Oval 34"/>
            <p:cNvSpPr>
              <a:spLocks noChangeArrowheads="1"/>
            </p:cNvSpPr>
            <p:nvPr/>
          </p:nvSpPr>
          <p:spPr bwMode="auto">
            <a:xfrm>
              <a:off x="1844690" y="5676173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3223884" y="5698398"/>
              <a:ext cx="467092" cy="402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/>
                <a:t>19</a:t>
              </a:r>
              <a:endParaRPr lang="en-US" dirty="0"/>
            </a:p>
          </p:txBody>
        </p:sp>
        <p:sp>
          <p:nvSpPr>
            <p:cNvPr id="58" name="Oval 36"/>
            <p:cNvSpPr>
              <a:spLocks noChangeArrowheads="1"/>
            </p:cNvSpPr>
            <p:nvPr/>
          </p:nvSpPr>
          <p:spPr bwMode="auto">
            <a:xfrm>
              <a:off x="3259152" y="5676173"/>
              <a:ext cx="441325" cy="4413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5164152" y="5767046"/>
            <a:ext cx="266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spcBef>
                <a:spcPct val="0"/>
              </a:spcBef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running time</a:t>
            </a:r>
            <a:r>
              <a:rPr lang="en-US" dirty="0" smtClean="0"/>
              <a:t>: O(log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 dirty="0" smtClean="0">
                <a:cs typeface="Arial" pitchFamily="34" charset="0"/>
              </a:rPr>
              <a:t>Sorting</a:t>
            </a:r>
            <a:endParaRPr lang="el-GR" dirty="0">
              <a:cs typeface="Arial" pitchFamily="34" charset="0"/>
            </a:endParaRP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600" dirty="0">
                <a:solidFill>
                  <a:schemeClr val="accent1"/>
                </a:solidFill>
                <a:latin typeface="TUE Meta" pitchFamily="34" charset="0"/>
                <a:cs typeface="Arial" pitchFamily="34" charset="0"/>
              </a:rPr>
              <a:t>One </a:t>
            </a:r>
            <a:r>
              <a:rPr lang="en-US" sz="3600" dirty="0" smtClean="0">
                <a:solidFill>
                  <a:schemeClr val="accent1"/>
                </a:solidFill>
                <a:latin typeface="TUE Meta" pitchFamily="34" charset="0"/>
                <a:cs typeface="Arial" pitchFamily="34" charset="0"/>
              </a:rPr>
              <a:t>last time … </a:t>
            </a:r>
            <a:endParaRPr lang="el-GR" sz="3600" dirty="0">
              <a:solidFill>
                <a:schemeClr val="accent1"/>
              </a:solidFill>
              <a:latin typeface="TUE Met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sorting problem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Input</a:t>
            </a:r>
            <a:r>
              <a:rPr lang="en-US"/>
              <a:t>: a sequence of </a:t>
            </a:r>
            <a:r>
              <a:rPr lang="en-US">
                <a:solidFill>
                  <a:schemeClr val="accent1"/>
                </a:solidFill>
              </a:rPr>
              <a:t>n</a:t>
            </a:r>
            <a:r>
              <a:rPr lang="en-US"/>
              <a:t> numbers 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‹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…, </a:t>
            </a: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aseline="-2500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Output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a permutation of the input such that ‹</a:t>
            </a:r>
            <a:r>
              <a:rPr lang="en-US">
                <a:solidFill>
                  <a:schemeClr val="accent1"/>
                </a:solidFill>
              </a:rPr>
              <a:t>a</a:t>
            </a:r>
            <a:r>
              <a:rPr lang="en-US" baseline="-25000">
                <a:solidFill>
                  <a:schemeClr val="accent1"/>
                </a:solidFill>
              </a:rPr>
              <a:t>i1</a:t>
            </a:r>
            <a:r>
              <a:rPr lang="en-US" baseline="-25000"/>
              <a:t> </a:t>
            </a:r>
            <a:r>
              <a:rPr lang="en-US">
                <a:cs typeface="Arial" charset="0"/>
              </a:rPr>
              <a:t>≤ … ≤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a</a:t>
            </a:r>
            <a:r>
              <a:rPr lang="en-US" baseline="-25000">
                <a:solidFill>
                  <a:schemeClr val="accent1"/>
                </a:solidFill>
              </a:rPr>
              <a:t>in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›</a:t>
            </a:r>
          </a:p>
          <a:p>
            <a:pPr>
              <a:buFont typeface="Wingdings" pitchFamily="2" charset="2"/>
              <a:buNone/>
            </a:pPr>
            <a:endParaRPr lang="en-US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Important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properties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of sorting algorithms:</a:t>
            </a:r>
          </a:p>
          <a:p>
            <a:pPr>
              <a:buFont typeface="Wingdings" pitchFamily="2" charset="2"/>
              <a:buNone/>
            </a:pPr>
            <a:endParaRPr lang="en-US" sz="100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running time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: how fast is the algorithm in the 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worst case</a:t>
            </a:r>
          </a:p>
          <a:p>
            <a:pPr>
              <a:buFont typeface="Wingdings" pitchFamily="2" charset="2"/>
              <a:buNone/>
            </a:pPr>
            <a:endParaRPr lang="en-US" sz="70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in place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: only a constant number of input elements are 	       </a:t>
            </a:r>
            <a:r>
              <a:rPr lang="en-US" sz="14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ever stored outside the input array</a:t>
            </a:r>
            <a:endParaRPr lang="en-US" baseline="-25000"/>
          </a:p>
          <a:p>
            <a:pPr>
              <a:buFont typeface="Wingdings" pitchFamily="2" charset="2"/>
              <a:buNone/>
            </a:pPr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with a heap: </a:t>
            </a:r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Heap Sort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endParaRPr lang="en-US" sz="800" dirty="0" smtClean="0"/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i="1" dirty="0" smtClean="0"/>
              <a:t>Input: an array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i="1" dirty="0" smtClean="0"/>
              <a:t> and the number 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i="1" dirty="0" smtClean="0"/>
              <a:t> of elements in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i="1" dirty="0" smtClean="0"/>
              <a:t> to sort</a:t>
            </a:r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r>
              <a:rPr lang="en-US" i="1" dirty="0" smtClean="0"/>
              <a:t>Output: an array </a:t>
            </a:r>
            <a:r>
              <a:rPr lang="en-US" i="1" dirty="0" smtClean="0">
                <a:solidFill>
                  <a:schemeClr val="accent1"/>
                </a:solidFill>
              </a:rPr>
              <a:t>B</a:t>
            </a:r>
            <a:r>
              <a:rPr lang="en-US" i="1" dirty="0" smtClean="0"/>
              <a:t> containing the elements in </a:t>
            </a:r>
            <a:r>
              <a:rPr lang="en-US" i="1" dirty="0" smtClean="0">
                <a:solidFill>
                  <a:schemeClr val="accent1"/>
                </a:solidFill>
              </a:rPr>
              <a:t>A</a:t>
            </a:r>
            <a:r>
              <a:rPr lang="en-US" i="1" dirty="0" smtClean="0"/>
              <a:t>, sorted</a:t>
            </a:r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endParaRPr lang="en-US" sz="800" dirty="0"/>
          </a:p>
          <a:p>
            <a:pPr marL="457200" indent="-457200">
              <a:buSzTx/>
              <a:buFont typeface="Wingdings" pitchFamily="2" charset="2"/>
              <a:buAutoNum type="arabicPeriod"/>
            </a:pPr>
            <a:r>
              <a:rPr lang="en-US" dirty="0" smtClean="0"/>
              <a:t>Build a binary heap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from the elements in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marL="457200" indent="-457200">
              <a:buSzTx/>
              <a:buFont typeface="Wingdings" pitchFamily="2" charset="2"/>
              <a:buAutoNum type="arabicPeriod"/>
            </a:pPr>
            <a:r>
              <a:rPr lang="en-US" dirty="0" smtClean="0"/>
              <a:t>Let </a:t>
            </a:r>
            <a:r>
              <a:rPr lang="en-US" dirty="0" smtClean="0">
                <a:solidFill>
                  <a:schemeClr val="accent1"/>
                </a:solidFill>
              </a:rPr>
              <a:t>B[1 ..n]</a:t>
            </a:r>
            <a:r>
              <a:rPr lang="en-US" dirty="0" smtClean="0"/>
              <a:t> be a new array</a:t>
            </a:r>
            <a:endParaRPr lang="en-US" dirty="0"/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AutoNum type="arabicPeriod"/>
            </a:pPr>
            <a:r>
              <a:rPr lang="en-US" dirty="0" smtClean="0"/>
              <a:t>For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 </a:t>
            </a:r>
            <a:r>
              <a:rPr lang="en-US" dirty="0" smtClean="0">
                <a:solidFill>
                  <a:schemeClr val="accent1"/>
                </a:solidFill>
              </a:rPr>
              <a:t>1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:</a:t>
            </a:r>
          </a:p>
          <a:p>
            <a:pPr marL="857250" lvl="1" indent="-457200">
              <a:spcBef>
                <a:spcPct val="0"/>
              </a:spcBef>
              <a:buSzTx/>
              <a:buFont typeface="+mj-lt"/>
              <a:buAutoNum type="alphaUcPeriod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chemeClr val="accent1"/>
                </a:solidFill>
              </a:rPr>
              <a:t>Extract-Min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) and set </a:t>
            </a:r>
            <a:r>
              <a:rPr lang="en-US" dirty="0" smtClean="0">
                <a:solidFill>
                  <a:schemeClr val="accent1"/>
                </a:solidFill>
              </a:rPr>
              <a:t>B[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r>
              <a:rPr lang="en-US" dirty="0" smtClean="0"/>
              <a:t> to the value returned.</a:t>
            </a:r>
          </a:p>
          <a:p>
            <a:pPr marL="457200" indent="-457200">
              <a:spcBef>
                <a:spcPct val="0"/>
              </a:spcBef>
              <a:buSzTx/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dirty="0" smtClean="0">
                <a:solidFill>
                  <a:schemeClr val="accent1"/>
                </a:solidFill>
              </a:rPr>
              <a:t>B</a:t>
            </a:r>
          </a:p>
          <a:p>
            <a:pPr marL="457200" indent="-457200">
              <a:spcBef>
                <a:spcPct val="0"/>
              </a:spcBef>
              <a:buSzTx/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457200" indent="-457200">
              <a:spcBef>
                <a:spcPct val="0"/>
              </a:spcBef>
              <a:buSzTx/>
              <a:buNone/>
            </a:pPr>
            <a:endParaRPr lang="en-US" sz="800" dirty="0" smtClean="0">
              <a:solidFill>
                <a:schemeClr val="accent1"/>
              </a:solidFill>
            </a:endParaRPr>
          </a:p>
          <a:p>
            <a:pPr marL="457200" indent="-457200">
              <a:spcBef>
                <a:spcPct val="0"/>
              </a:spcBef>
              <a:buSzTx/>
              <a:buNone/>
            </a:pPr>
            <a:r>
              <a:rPr lang="en-US" dirty="0" smtClean="0">
                <a:solidFill>
                  <a:schemeClr val="accent1"/>
                </a:solidFill>
              </a:rPr>
              <a:t>Build Heap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>start from empty array and insert all elements </a:t>
            </a: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O(n log n) 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time</a:t>
            </a:r>
          </a:p>
          <a:p>
            <a:pPr marL="457200" indent="-457200">
              <a:spcBef>
                <a:spcPct val="0"/>
              </a:spcBef>
              <a:buSzTx/>
              <a:buNone/>
            </a:pPr>
            <a:r>
              <a:rPr lang="en-US" sz="400" dirty="0" smtClean="0">
                <a:latin typeface="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457200" indent="-457200">
              <a:spcBef>
                <a:spcPct val="0"/>
              </a:spcBef>
              <a:buSzTx/>
              <a:buNone/>
            </a:pPr>
            <a:r>
              <a:rPr lang="en-US" sz="800" dirty="0" smtClean="0">
                <a:latin typeface="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i="1" dirty="0" smtClean="0">
                <a:latin typeface=""/>
                <a:ea typeface="Arial Unicode MS" pitchFamily="34" charset="-128"/>
                <a:cs typeface="Arial Unicode MS" pitchFamily="34" charset="-128"/>
              </a:rPr>
              <a:t>also possible in O(n) time …</a:t>
            </a:r>
          </a:p>
          <a:p>
            <a:pPr marL="457200" indent="-457200">
              <a:spcBef>
                <a:spcPct val="0"/>
              </a:spcBef>
              <a:buSzTx/>
              <a:buNone/>
            </a:pP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0"/>
              </a:spcBef>
              <a:buSzTx/>
              <a:buNone/>
            </a:pP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i="1" dirty="0" err="1" smtClean="0">
                <a:latin typeface=""/>
                <a:ea typeface="Arial Unicode MS" pitchFamily="34" charset="-128"/>
                <a:cs typeface="Arial Unicode MS" pitchFamily="34" charset="-128"/>
              </a:rPr>
              <a:t>HeapSort</a:t>
            </a:r>
            <a:r>
              <a:rPr lang="en-US" i="1" dirty="0" smtClean="0">
                <a:latin typeface=""/>
                <a:ea typeface="Arial Unicode MS" pitchFamily="34" charset="-128"/>
                <a:cs typeface="Arial Unicode MS" pitchFamily="34" charset="-128"/>
              </a:rPr>
              <a:t> can also be in place …</a:t>
            </a:r>
            <a:endParaRPr lang="en-US" i="1" dirty="0"/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 marL="457200" indent="-457200">
              <a:spcBef>
                <a:spcPct val="0"/>
              </a:spcBef>
              <a:buSzTx/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algorithms</a:t>
            </a:r>
          </a:p>
        </p:txBody>
      </p:sp>
      <p:sp>
        <p:nvSpPr>
          <p:cNvPr id="1076254" name="Text Box 30"/>
          <p:cNvSpPr txBox="1">
            <a:spLocks noChangeArrowheads="1"/>
          </p:cNvSpPr>
          <p:nvPr/>
        </p:nvSpPr>
        <p:spPr bwMode="auto">
          <a:xfrm>
            <a:off x="4084059" y="4204658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solidFill>
                  <a:schemeClr val="accent1"/>
                </a:solidFill>
                <a:cs typeface="Arial" charset="0"/>
              </a:rPr>
              <a:t>Θ</a:t>
            </a:r>
            <a:r>
              <a:rPr lang="en-US" dirty="0">
                <a:solidFill>
                  <a:schemeClr val="accent1"/>
                </a:solidFill>
                <a:cs typeface="Arial" charset="0"/>
              </a:rPr>
              <a:t>(n log n)</a:t>
            </a:r>
            <a:endParaRPr lang="el-GR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348378" y="3100011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6624629" y="2703136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084059" y="3471485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 log n)</a:t>
            </a:r>
            <a:endParaRPr lang="el-GR" dirty="0">
              <a:cs typeface="Arial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6680986" y="347148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hlink"/>
                </a:solidFill>
                <a:cs typeface="Arial" charset="0"/>
              </a:rPr>
              <a:t>no</a:t>
            </a:r>
            <a:endParaRPr lang="el-GR" dirty="0">
              <a:solidFill>
                <a:schemeClr val="hlink"/>
              </a:solidFill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27865"/>
              </p:ext>
            </p:extLst>
          </p:nvPr>
        </p:nvGraphicFramePr>
        <p:xfrm>
          <a:off x="1638354" y="2359706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2709334"/>
                <a:gridCol w="163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worst case running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Insertion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Merge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Quick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Heap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348378" y="2703136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624629" y="3083008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6624629" y="4192537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4348378" y="3821211"/>
            <a:ext cx="782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>
                <a:cs typeface="Arial" charset="0"/>
              </a:rPr>
              <a:t>(n</a:t>
            </a:r>
            <a:r>
              <a:rPr lang="en-US" baseline="3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)</a:t>
            </a:r>
            <a:endParaRPr lang="el-GR" dirty="0">
              <a:cs typeface="Arial" charset="0"/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624629" y="3806550"/>
            <a:ext cx="57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yes</a:t>
            </a:r>
            <a:endParaRPr lang="el-GR" dirty="0">
              <a:solidFill>
                <a:schemeClr val="folHlink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54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/>
            <a:r>
              <a:rPr lang="en-US" smtClean="0">
                <a:cs typeface="Arial" pitchFamily="34" charset="0"/>
              </a:rPr>
              <a:t>Dijkstra’s</a:t>
            </a:r>
            <a:r>
              <a:rPr lang="en-US" dirty="0" smtClean="0">
                <a:cs typeface="Arial" pitchFamily="34" charset="0"/>
              </a:rPr>
              <a:t> algorithm</a:t>
            </a:r>
            <a:endParaRPr lang="el-GR" dirty="0">
              <a:cs typeface="Arial" pitchFamily="34" charset="0"/>
            </a:endParaRPr>
          </a:p>
        </p:txBody>
      </p:sp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600" dirty="0" smtClean="0">
                <a:solidFill>
                  <a:schemeClr val="accent1"/>
                </a:solidFill>
                <a:latin typeface="TUE Meta" pitchFamily="34" charset="0"/>
                <a:cs typeface="Arial" pitchFamily="34" charset="0"/>
              </a:rPr>
              <a:t>Now with a heap … </a:t>
            </a:r>
            <a:endParaRPr lang="el-GR" sz="3600" dirty="0">
              <a:solidFill>
                <a:schemeClr val="accent1"/>
              </a:solidFill>
              <a:latin typeface="TUE Met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the </a:t>
            </a:r>
            <a:r>
              <a:rPr lang="en-US" dirty="0"/>
              <a:t>priority queue</a:t>
            </a:r>
          </a:p>
        </p:txBody>
      </p:sp>
      <p:graphicFrame>
        <p:nvGraphicFramePr>
          <p:cNvPr id="1053700" name="Group 4"/>
          <p:cNvGraphicFramePr>
            <a:graphicFrameLocks noGrp="1"/>
          </p:cNvGraphicFramePr>
          <p:nvPr/>
        </p:nvGraphicFramePr>
        <p:xfrm>
          <a:off x="1159690" y="3872942"/>
          <a:ext cx="6824621" cy="1260476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727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1053729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327"/>
            <a:ext cx="8447518" cy="512384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Dijkstra</a:t>
            </a:r>
            <a:r>
              <a:rPr lang="en-US" sz="1800" dirty="0" smtClean="0">
                <a:solidFill>
                  <a:schemeClr val="accent4"/>
                </a:solidFill>
              </a:rPr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G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chemeClr val="accent1"/>
                </a:solidFill>
              </a:rPr>
              <a:t> s</a:t>
            </a:r>
            <a:r>
              <a:rPr lang="en-US" sz="18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4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</a:t>
            </a:r>
            <a:r>
              <a:rPr lang="en-US" sz="1800" dirty="0" smtClean="0">
                <a:solidFill>
                  <a:schemeClr val="accent1"/>
                </a:solidFill>
              </a:rPr>
              <a:t>shortest[v]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∞ </a:t>
            </a:r>
            <a:r>
              <a:rPr lang="en-US" sz="1800" dirty="0" smtClean="0"/>
              <a:t>for each </a:t>
            </a:r>
            <a:r>
              <a:rPr lang="en-US" sz="1800" dirty="0" smtClean="0">
                <a:solidFill>
                  <a:schemeClr val="accent1"/>
                </a:solidFill>
              </a:rPr>
              <a:t>v ≠ s</a:t>
            </a:r>
            <a:r>
              <a:rPr lang="en-US" sz="1800" dirty="0" smtClean="0"/>
              <a:t>, set </a:t>
            </a:r>
            <a:r>
              <a:rPr lang="en-US" sz="1800" dirty="0" smtClean="0">
                <a:solidFill>
                  <a:schemeClr val="accent1"/>
                </a:solidFill>
              </a:rPr>
              <a:t>shortest[s]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0</a:t>
            </a:r>
            <a:r>
              <a:rPr lang="en-US" sz="1800" dirty="0" smtClean="0"/>
              <a:t>, and </a:t>
            </a:r>
            <a:br>
              <a:rPr lang="en-US" sz="1800" dirty="0" smtClean="0"/>
            </a:br>
            <a:r>
              <a:rPr lang="en-US" sz="1800" dirty="0" smtClean="0"/>
              <a:t>set </a:t>
            </a:r>
            <a:r>
              <a:rPr lang="en-US" sz="1800" dirty="0" err="1" smtClean="0">
                <a:solidFill>
                  <a:schemeClr val="accent1"/>
                </a:solidFill>
              </a:rPr>
              <a:t>pred</a:t>
            </a:r>
            <a:r>
              <a:rPr lang="en-US" sz="1800" dirty="0" smtClean="0">
                <a:solidFill>
                  <a:schemeClr val="accent1"/>
                </a:solidFill>
              </a:rPr>
              <a:t> 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Null</a:t>
            </a:r>
            <a:r>
              <a:rPr lang="en-US" sz="1800" dirty="0" smtClean="0"/>
              <a:t> 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Make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an empty priority queue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:</a:t>
            </a:r>
          </a:p>
          <a:p>
            <a:pPr marL="800100" lvl="1" indent="-3429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Insert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While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is not empty, do the following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Extract-Min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) and set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 to hold the returned vertex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 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If the call to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 decreased the values of </a:t>
            </a:r>
            <a:r>
              <a:rPr lang="en-US" dirty="0" smtClean="0">
                <a:solidFill>
                  <a:schemeClr val="accent1"/>
                </a:solidFill>
              </a:rPr>
              <a:t>shortest[v]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call </a:t>
            </a:r>
            <a:r>
              <a:rPr lang="en-US" dirty="0" smtClean="0">
                <a:solidFill>
                  <a:schemeClr val="accent1"/>
                </a:solidFill>
              </a:rPr>
              <a:t>Decrease-Key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implemented by a heap	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57200" y="4937299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35463" y="5232395"/>
            <a:ext cx="46820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 dirty="0"/>
              <a:t> 	</a:t>
            </a:r>
            <a:r>
              <a:rPr lang="en-US" dirty="0">
                <a:solidFill>
                  <a:schemeClr val="accent1"/>
                </a:solidFill>
              </a:rPr>
              <a:t>n</a:t>
            </a:r>
            <a:r>
              <a:rPr lang="en-US" dirty="0"/>
              <a:t> </a:t>
            </a:r>
            <a:r>
              <a:rPr lang="en-US" b="1" dirty="0"/>
              <a:t>∙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 log n</a:t>
            </a:r>
            <a:r>
              <a:rPr lang="en-US" dirty="0" smtClean="0"/>
              <a:t>) </a:t>
            </a:r>
          </a:p>
          <a:p>
            <a:pPr>
              <a:lnSpc>
                <a:spcPct val="80000"/>
              </a:lnSpc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n</a:t>
            </a:r>
            <a:r>
              <a:rPr lang="en-US" dirty="0" smtClean="0"/>
              <a:t> </a:t>
            </a:r>
            <a:r>
              <a:rPr lang="en-US" b="1" dirty="0"/>
              <a:t>∙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Extract-Min = </a:t>
            </a:r>
            <a:r>
              <a:rPr lang="en-US" dirty="0">
                <a:solidFill>
                  <a:schemeClr val="accent1"/>
                </a:solidFill>
              </a:rPr>
              <a:t>O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n log n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 </a:t>
            </a:r>
            <a:r>
              <a:rPr lang="en-US" b="1" dirty="0"/>
              <a:t>∙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Decrease-Key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= 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m </a:t>
            </a:r>
            <a:r>
              <a:rPr lang="en-US" dirty="0">
                <a:solidFill>
                  <a:schemeClr val="accent1"/>
                </a:solidFill>
              </a:rPr>
              <a:t>log 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4193" y="5740395"/>
            <a:ext cx="4682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dirty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</a:t>
            </a:r>
            <a:r>
              <a:rPr lang="en-US" dirty="0"/>
              <a:t> 	</a:t>
            </a:r>
            <a:r>
              <a:rPr lang="en-US" dirty="0" err="1">
                <a:latin typeface=""/>
                <a:ea typeface="Arial Unicode MS" pitchFamily="34" charset="-128"/>
                <a:cs typeface="Arial Unicode MS" pitchFamily="34" charset="-128"/>
              </a:rPr>
              <a:t>Dijkstra</a:t>
            </a:r>
            <a:r>
              <a:rPr lang="en-US" dirty="0">
                <a:latin typeface="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m log n</a:t>
            </a:r>
            <a:r>
              <a:rPr lang="en-US" dirty="0" smtClean="0"/>
              <a:t>)</a:t>
            </a:r>
          </a:p>
          <a:p>
            <a:pPr marL="514350" indent="-457200" eaLnBrk="1" hangingPunct="1">
              <a:spcBef>
                <a:spcPct val="0"/>
              </a:spcBef>
              <a:buNone/>
            </a:pPr>
            <a:endParaRPr lang="en-US" sz="800" dirty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i="1" dirty="0" smtClean="0"/>
              <a:t>… good for </a:t>
            </a:r>
            <a:r>
              <a:rPr lang="en-US" i="1" dirty="0" smtClean="0">
                <a:solidFill>
                  <a:schemeClr val="accent2"/>
                </a:solidFill>
              </a:rPr>
              <a:t>sparse</a:t>
            </a:r>
            <a:r>
              <a:rPr lang="en-US" i="1" dirty="0" smtClean="0"/>
              <a:t> graphs …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Single-source shortest path</a:t>
            </a:r>
            <a:endParaRPr lang="el-GR" dirty="0" smtClean="0">
              <a:cs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200" dirty="0" err="1" smtClean="0">
                <a:solidFill>
                  <a:schemeClr val="accent1"/>
                </a:solidFill>
                <a:latin typeface="TUE Meta" pitchFamily="34" charset="0"/>
                <a:cs typeface="Arial" charset="0"/>
              </a:rPr>
              <a:t>Dijkstra’s</a:t>
            </a:r>
            <a:r>
              <a:rPr lang="en-US" sz="3200" dirty="0" smtClean="0">
                <a:solidFill>
                  <a:schemeClr val="accent1"/>
                </a:solidFill>
                <a:latin typeface="TUE Meta" pitchFamily="34" charset="0"/>
                <a:cs typeface="Arial" charset="0"/>
              </a:rPr>
              <a:t> algorithm</a:t>
            </a:r>
            <a:endParaRPr lang="el-GR" sz="3200" dirty="0">
              <a:solidFill>
                <a:schemeClr val="accent1"/>
              </a:solidFill>
              <a:latin typeface="TUE Met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the </a:t>
            </a:r>
            <a:r>
              <a:rPr lang="en-US" dirty="0"/>
              <a:t>priority queue</a:t>
            </a:r>
          </a:p>
        </p:txBody>
      </p:sp>
      <p:graphicFrame>
        <p:nvGraphicFramePr>
          <p:cNvPr id="1053700" name="Group 4"/>
          <p:cNvGraphicFramePr>
            <a:graphicFrameLocks noGrp="1"/>
          </p:cNvGraphicFramePr>
          <p:nvPr/>
        </p:nvGraphicFramePr>
        <p:xfrm>
          <a:off x="1159690" y="3872942"/>
          <a:ext cx="6824621" cy="1260476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727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1053729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9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the </a:t>
            </a:r>
            <a:r>
              <a:rPr lang="en-US" dirty="0"/>
              <a:t>priority queue</a:t>
            </a:r>
          </a:p>
        </p:txBody>
      </p:sp>
      <p:graphicFrame>
        <p:nvGraphicFramePr>
          <p:cNvPr id="1053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69331"/>
              </p:ext>
            </p:extLst>
          </p:nvPr>
        </p:nvGraphicFramePr>
        <p:xfrm>
          <a:off x="1159690" y="3872942"/>
          <a:ext cx="6824621" cy="2266316"/>
        </p:xfrm>
        <a:graphic>
          <a:graphicData uri="http://schemas.openxmlformats.org/drawingml/2006/table">
            <a:tbl>
              <a:tblPr/>
              <a:tblGrid>
                <a:gridCol w="2227847"/>
                <a:gridCol w="1177750"/>
                <a:gridCol w="1709512"/>
                <a:gridCol w="1709512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Extract-Min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Decrease-Key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Θ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cs typeface="Arial" charset="0"/>
                        </a:rPr>
                        <a:t>(log n)</a:t>
                      </a: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Fibonacci 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smtClean="0"/>
                        <a:t>∙</a:t>
                      </a:r>
                      <a:r>
                        <a:rPr lang="en-US" sz="2000" dirty="0" smtClean="0"/>
                        <a:t> (Insert &amp; Extract-Min) = O(</a:t>
                      </a:r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n log n</a:t>
                      </a:r>
                      <a:r>
                        <a:rPr lang="en-US" sz="2000" dirty="0" smtClean="0"/>
                        <a:t>)</a:t>
                      </a:r>
                      <a:br>
                        <a:rPr lang="en-US" sz="2000" dirty="0" smtClean="0"/>
                      </a:br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smtClean="0"/>
                        <a:t>∙ </a:t>
                      </a:r>
                      <a:r>
                        <a:rPr lang="en-US" sz="2000" b="0" dirty="0" smtClean="0"/>
                        <a:t>Decrease-Key = O(</a:t>
                      </a:r>
                      <a:r>
                        <a:rPr lang="en-US" sz="2000" b="0" dirty="0" smtClean="0">
                          <a:solidFill>
                            <a:schemeClr val="accent1"/>
                          </a:solidFill>
                        </a:rPr>
                        <a:t>m</a:t>
                      </a:r>
                      <a:r>
                        <a:rPr lang="en-US" sz="2000" b="0" dirty="0" smtClean="0"/>
                        <a:t>)</a:t>
                      </a:r>
                      <a:br>
                        <a:rPr lang="en-US" sz="2000" b="0" dirty="0" smtClean="0"/>
                      </a:br>
                      <a:r>
                        <a:rPr lang="en-US" sz="2000" b="0" dirty="0" smtClean="0">
                          <a:solidFill>
                            <a:schemeClr val="accent2"/>
                          </a:solidFill>
                        </a:rPr>
                        <a:t>amortized</a:t>
                      </a:r>
                      <a:r>
                        <a:rPr lang="en-US" sz="2000" b="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000" b="0" baseline="0" dirty="0" smtClean="0"/>
                        <a:t>time</a:t>
                      </a:r>
                      <a:endParaRPr lang="el-GR" sz="2000" b="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l-GR" sz="2000" dirty="0" smtClean="0">
                        <a:solidFill>
                          <a:schemeClr val="tx1"/>
                        </a:solidFill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3727" name="Text Box 31"/>
          <p:cNvSpPr txBox="1">
            <a:spLocks noChangeArrowheads="1"/>
          </p:cNvSpPr>
          <p:nvPr/>
        </p:nvSpPr>
        <p:spPr bwMode="auto">
          <a:xfrm>
            <a:off x="5094507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(n)</a:t>
            </a:r>
            <a:endParaRPr lang="el-GR" dirty="0">
              <a:cs typeface="Arial" charset="0"/>
            </a:endParaRPr>
          </a:p>
        </p:txBody>
      </p:sp>
      <p:sp>
        <p:nvSpPr>
          <p:cNvPr id="1053729" name="Text Box 33"/>
          <p:cNvSpPr txBox="1">
            <a:spLocks noChangeArrowheads="1"/>
          </p:cNvSpPr>
          <p:nvPr/>
        </p:nvSpPr>
        <p:spPr bwMode="auto">
          <a:xfrm>
            <a:off x="3629074" y="4294357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053731" name="Text Box 35"/>
          <p:cNvSpPr txBox="1">
            <a:spLocks noChangeArrowheads="1"/>
          </p:cNvSpPr>
          <p:nvPr/>
        </p:nvSpPr>
        <p:spPr bwMode="auto">
          <a:xfrm>
            <a:off x="6867480" y="4294357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dirty="0">
                <a:cs typeface="Arial" charset="0"/>
              </a:rPr>
              <a:t>Θ</a:t>
            </a:r>
            <a:r>
              <a:rPr lang="en-US" dirty="0" smtClean="0">
                <a:cs typeface="Arial" charset="0"/>
              </a:rPr>
              <a:t>(1)</a:t>
            </a:r>
            <a:endParaRPr lang="el-GR" dirty="0">
              <a:cs typeface="Arial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2397733"/>
          </a:xfrm>
        </p:spPr>
        <p:txBody>
          <a:bodyPr/>
          <a:lstStyle/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Insert(Q, v)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Inserts vertex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into set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Extract-Min(Q)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removes  and returns vertex with minimum shortest value</a:t>
            </a:r>
          </a:p>
          <a:p>
            <a:pPr marL="381000" lvl="0" indent="-381000">
              <a:buClr>
                <a:srgbClr val="002A58"/>
              </a:buClr>
            </a:pPr>
            <a:endParaRPr lang="en-US" sz="400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  <a:p>
            <a:pPr marL="381000" lvl="0" indent="-381000">
              <a:buClr>
                <a:srgbClr val="002A58"/>
              </a:buClr>
              <a:buNone/>
            </a:pP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Decrease-Key(Q, v, k)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performs bookkeeping in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Q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, records that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shortest[v]</a:t>
            </a:r>
            <a:r>
              <a:rPr lang="en-US" dirty="0" smtClean="0">
                <a:latin typeface=""/>
                <a:ea typeface="Arial Unicode MS" pitchFamily="34" charset="-128"/>
                <a:cs typeface="Arial Unicode MS" pitchFamily="34" charset="-128"/>
              </a:rPr>
              <a:t> decreased to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k</a:t>
            </a:r>
            <a:endParaRPr lang="en-US" dirty="0" smtClean="0">
              <a:latin typeface="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86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327"/>
            <a:ext cx="8447518" cy="512384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Dijkstra</a:t>
            </a:r>
            <a:r>
              <a:rPr lang="en-US" sz="1800" dirty="0" smtClean="0">
                <a:solidFill>
                  <a:schemeClr val="accent4"/>
                </a:solidFill>
              </a:rPr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G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chemeClr val="accent1"/>
                </a:solidFill>
              </a:rPr>
              <a:t> s</a:t>
            </a:r>
            <a:r>
              <a:rPr lang="en-US" sz="1800" dirty="0" smtClean="0">
                <a:solidFill>
                  <a:schemeClr val="accent4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4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</a:t>
            </a:r>
            <a:r>
              <a:rPr lang="en-US" sz="1800" dirty="0" smtClean="0">
                <a:solidFill>
                  <a:schemeClr val="accent1"/>
                </a:solidFill>
              </a:rPr>
              <a:t>shortest[v]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∞ </a:t>
            </a:r>
            <a:r>
              <a:rPr lang="en-US" sz="1800" dirty="0" smtClean="0"/>
              <a:t>for each </a:t>
            </a:r>
            <a:r>
              <a:rPr lang="en-US" sz="1800" dirty="0" smtClean="0">
                <a:solidFill>
                  <a:schemeClr val="accent1"/>
                </a:solidFill>
              </a:rPr>
              <a:t>v ≠ s</a:t>
            </a:r>
            <a:r>
              <a:rPr lang="en-US" sz="1800" dirty="0" smtClean="0"/>
              <a:t>, set </a:t>
            </a:r>
            <a:r>
              <a:rPr lang="en-US" sz="1800" dirty="0" smtClean="0">
                <a:solidFill>
                  <a:schemeClr val="accent1"/>
                </a:solidFill>
              </a:rPr>
              <a:t>shortest[s]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0</a:t>
            </a:r>
            <a:r>
              <a:rPr lang="en-US" sz="1800" dirty="0" smtClean="0"/>
              <a:t>, and </a:t>
            </a:r>
            <a:br>
              <a:rPr lang="en-US" sz="1800" dirty="0" smtClean="0"/>
            </a:br>
            <a:r>
              <a:rPr lang="en-US" sz="1800" dirty="0" smtClean="0"/>
              <a:t>set </a:t>
            </a:r>
            <a:r>
              <a:rPr lang="en-US" sz="1800" dirty="0" err="1" smtClean="0">
                <a:solidFill>
                  <a:schemeClr val="accent1"/>
                </a:solidFill>
              </a:rPr>
              <a:t>pred</a:t>
            </a:r>
            <a:r>
              <a:rPr lang="en-US" sz="1800" dirty="0" smtClean="0">
                <a:solidFill>
                  <a:schemeClr val="accent1"/>
                </a:solidFill>
              </a:rPr>
              <a:t> 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Null</a:t>
            </a:r>
            <a:r>
              <a:rPr lang="en-US" sz="1800" dirty="0" smtClean="0"/>
              <a:t> 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Make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an empty priority queue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:</a:t>
            </a:r>
          </a:p>
          <a:p>
            <a:pPr marL="800100" lvl="1" indent="-3429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Insert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While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is not empty, do the following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Call </a:t>
            </a:r>
            <a:r>
              <a:rPr lang="en-US" sz="1800" dirty="0" smtClean="0">
                <a:solidFill>
                  <a:schemeClr val="accent1"/>
                </a:solidFill>
              </a:rPr>
              <a:t>Extract-Min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) and set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 to hold the returned vertex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 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If the call to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 decreased the values of </a:t>
            </a:r>
            <a:r>
              <a:rPr lang="en-US" dirty="0" smtClean="0">
                <a:solidFill>
                  <a:schemeClr val="accent1"/>
                </a:solidFill>
              </a:rPr>
              <a:t>shortest[v]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call </a:t>
            </a:r>
            <a:r>
              <a:rPr lang="en-US" dirty="0" smtClean="0">
                <a:solidFill>
                  <a:schemeClr val="accent1"/>
                </a:solidFill>
              </a:rPr>
              <a:t>Decrease-Key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/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lvl="0">
              <a:buClr>
                <a:schemeClr val="bg1"/>
              </a:buClr>
              <a:buNone/>
              <a:defRPr/>
            </a:pPr>
            <a:r>
              <a:rPr lang="en-US" dirty="0" smtClean="0">
                <a:solidFill>
                  <a:srgbClr val="0075F6"/>
                </a:solidFill>
              </a:rPr>
              <a:t>Theorem</a:t>
            </a:r>
            <a:br>
              <a:rPr lang="en-US" dirty="0" smtClean="0">
                <a:solidFill>
                  <a:srgbClr val="0075F6"/>
                </a:solidFill>
              </a:rPr>
            </a:br>
            <a:r>
              <a:rPr lang="en-US" dirty="0" err="1"/>
              <a:t>Dijkstra’s</a:t>
            </a:r>
            <a:r>
              <a:rPr lang="en-US" dirty="0"/>
              <a:t> algorithm solves the Single-Source Shortest-Path Problem for graphs with non-negative edge weights in </a:t>
            </a:r>
            <a:r>
              <a:rPr lang="en-US" dirty="0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V </a:t>
            </a:r>
            <a:r>
              <a:rPr lang="en-US" dirty="0">
                <a:solidFill>
                  <a:schemeClr val="accent1"/>
                </a:solidFill>
              </a:rPr>
              <a:t>log V + E</a:t>
            </a:r>
            <a:r>
              <a:rPr lang="en-US" dirty="0"/>
              <a:t>) time.</a:t>
            </a:r>
          </a:p>
          <a:p>
            <a:pPr marL="57150" indent="0" eaLnBrk="1" hangingPunct="1">
              <a:spcBef>
                <a:spcPct val="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514350" indent="-457200" eaLnBrk="1" hangingPunct="1">
              <a:spcBef>
                <a:spcPct val="0"/>
              </a:spcBef>
              <a:buNone/>
            </a:pPr>
            <a:r>
              <a:rPr lang="en-US" dirty="0" smtClean="0"/>
              <a:t>	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57200" y="4937299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Single-source shortest paths</a:t>
            </a:r>
            <a:endParaRPr lang="en-US" dirty="0"/>
          </a:p>
        </p:txBody>
      </p:sp>
      <p:grpSp>
        <p:nvGrpSpPr>
          <p:cNvPr id="4" name="Group 181"/>
          <p:cNvGrpSpPr/>
          <p:nvPr/>
        </p:nvGrpSpPr>
        <p:grpSpPr>
          <a:xfrm>
            <a:off x="1358658" y="1561189"/>
            <a:ext cx="3281842" cy="4026179"/>
            <a:chOff x="1293962" y="2432649"/>
            <a:chExt cx="3281842" cy="4026179"/>
          </a:xfrm>
        </p:grpSpPr>
        <p:pic>
          <p:nvPicPr>
            <p:cNvPr id="59" name="Picture 4" descr="netherlands_rel87"/>
            <p:cNvPicPr>
              <a:picLocks noChangeAspect="1" noChangeArrowheads="1"/>
            </p:cNvPicPr>
            <p:nvPr/>
          </p:nvPicPr>
          <p:blipFill>
            <a:blip r:embed="rId2" cstate="print"/>
            <a:srcRect l="935" t="988"/>
            <a:stretch>
              <a:fillRect/>
            </a:stretch>
          </p:blipFill>
          <p:spPr bwMode="auto">
            <a:xfrm>
              <a:off x="1293962" y="2432649"/>
              <a:ext cx="3281842" cy="4026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9"/>
            <p:cNvGrpSpPr>
              <a:grpSpLocks noChangeAspect="1"/>
            </p:cNvGrpSpPr>
            <p:nvPr/>
          </p:nvGrpSpPr>
          <p:grpSpPr bwMode="auto">
            <a:xfrm>
              <a:off x="1749715" y="3113384"/>
              <a:ext cx="2300531" cy="2916465"/>
              <a:chOff x="3276" y="1607"/>
              <a:chExt cx="2025" cy="2388"/>
            </a:xfrm>
          </p:grpSpPr>
          <p:sp>
            <p:nvSpPr>
              <p:cNvPr id="166" name="Freeform 6"/>
              <p:cNvSpPr>
                <a:spLocks noChangeAspect="1"/>
              </p:cNvSpPr>
              <p:nvPr/>
            </p:nvSpPr>
            <p:spPr bwMode="auto">
              <a:xfrm>
                <a:off x="3276" y="1607"/>
                <a:ext cx="2025" cy="1726"/>
              </a:xfrm>
              <a:custGeom>
                <a:avLst/>
                <a:gdLst/>
                <a:ahLst/>
                <a:cxnLst>
                  <a:cxn ang="0">
                    <a:pos x="0" y="1425"/>
                  </a:cxn>
                  <a:cxn ang="0">
                    <a:pos x="422" y="1392"/>
                  </a:cxn>
                  <a:cxn ang="0">
                    <a:pos x="573" y="1360"/>
                  </a:cxn>
                  <a:cxn ang="0">
                    <a:pos x="861" y="1274"/>
                  </a:cxn>
                  <a:cxn ang="0">
                    <a:pos x="1137" y="1137"/>
                  </a:cxn>
                  <a:cxn ang="0">
                    <a:pos x="1154" y="1027"/>
                  </a:cxn>
                  <a:cxn ang="0">
                    <a:pos x="1190" y="854"/>
                  </a:cxn>
                  <a:cxn ang="0">
                    <a:pos x="1291" y="806"/>
                  </a:cxn>
                  <a:cxn ang="0">
                    <a:pos x="1672" y="849"/>
                  </a:cxn>
                  <a:cxn ang="0">
                    <a:pos x="1255" y="600"/>
                  </a:cxn>
                  <a:cxn ang="0">
                    <a:pos x="1322" y="434"/>
                  </a:cxn>
                  <a:cxn ang="0">
                    <a:pos x="1456" y="410"/>
                  </a:cxn>
                  <a:cxn ang="0">
                    <a:pos x="1660" y="360"/>
                  </a:cxn>
                  <a:cxn ang="0">
                    <a:pos x="1490" y="0"/>
                  </a:cxn>
                  <a:cxn ang="0">
                    <a:pos x="1485" y="201"/>
                  </a:cxn>
                  <a:cxn ang="0">
                    <a:pos x="1449" y="410"/>
                  </a:cxn>
                </a:cxnLst>
                <a:rect l="0" t="0" r="r" b="b"/>
                <a:pathLst>
                  <a:path w="1672" h="1425">
                    <a:moveTo>
                      <a:pt x="0" y="1425"/>
                    </a:moveTo>
                    <a:lnTo>
                      <a:pt x="422" y="1392"/>
                    </a:lnTo>
                    <a:lnTo>
                      <a:pt x="573" y="1360"/>
                    </a:lnTo>
                    <a:lnTo>
                      <a:pt x="861" y="1274"/>
                    </a:lnTo>
                    <a:lnTo>
                      <a:pt x="1137" y="1137"/>
                    </a:lnTo>
                    <a:lnTo>
                      <a:pt x="1154" y="1027"/>
                    </a:lnTo>
                    <a:lnTo>
                      <a:pt x="1190" y="854"/>
                    </a:lnTo>
                    <a:lnTo>
                      <a:pt x="1291" y="806"/>
                    </a:lnTo>
                    <a:lnTo>
                      <a:pt x="1672" y="849"/>
                    </a:lnTo>
                    <a:lnTo>
                      <a:pt x="1255" y="600"/>
                    </a:lnTo>
                    <a:lnTo>
                      <a:pt x="1322" y="434"/>
                    </a:lnTo>
                    <a:lnTo>
                      <a:pt x="1456" y="410"/>
                    </a:lnTo>
                    <a:lnTo>
                      <a:pt x="1660" y="360"/>
                    </a:lnTo>
                    <a:lnTo>
                      <a:pt x="1490" y="0"/>
                    </a:lnTo>
                    <a:lnTo>
                      <a:pt x="1485" y="201"/>
                    </a:lnTo>
                    <a:lnTo>
                      <a:pt x="1449" y="41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Freeform 7"/>
              <p:cNvSpPr>
                <a:spLocks noChangeAspect="1"/>
              </p:cNvSpPr>
              <p:nvPr/>
            </p:nvSpPr>
            <p:spPr bwMode="auto">
              <a:xfrm>
                <a:off x="3906" y="1877"/>
                <a:ext cx="657" cy="2118"/>
              </a:xfrm>
              <a:custGeom>
                <a:avLst/>
                <a:gdLst/>
                <a:ahLst/>
                <a:cxnLst>
                  <a:cxn ang="0">
                    <a:pos x="543" y="1749"/>
                  </a:cxn>
                  <a:cxn ang="0">
                    <a:pos x="538" y="1413"/>
                  </a:cxn>
                  <a:cxn ang="0">
                    <a:pos x="425" y="1262"/>
                  </a:cxn>
                  <a:cxn ang="0">
                    <a:pos x="339" y="1053"/>
                  </a:cxn>
                  <a:cxn ang="0">
                    <a:pos x="296" y="917"/>
                  </a:cxn>
                  <a:cxn ang="0">
                    <a:pos x="156" y="926"/>
                  </a:cxn>
                  <a:cxn ang="0">
                    <a:pos x="248" y="725"/>
                  </a:cxn>
                  <a:cxn ang="0">
                    <a:pos x="406" y="657"/>
                  </a:cxn>
                  <a:cxn ang="0">
                    <a:pos x="298" y="597"/>
                  </a:cxn>
                  <a:cxn ang="0">
                    <a:pos x="135" y="485"/>
                  </a:cxn>
                  <a:cxn ang="0">
                    <a:pos x="0" y="463"/>
                  </a:cxn>
                  <a:cxn ang="0">
                    <a:pos x="60" y="266"/>
                  </a:cxn>
                  <a:cxn ang="0">
                    <a:pos x="72" y="0"/>
                  </a:cxn>
                </a:cxnLst>
                <a:rect l="0" t="0" r="r" b="b"/>
                <a:pathLst>
                  <a:path w="543" h="1749">
                    <a:moveTo>
                      <a:pt x="543" y="1749"/>
                    </a:moveTo>
                    <a:lnTo>
                      <a:pt x="538" y="1413"/>
                    </a:lnTo>
                    <a:lnTo>
                      <a:pt x="425" y="1262"/>
                    </a:lnTo>
                    <a:lnTo>
                      <a:pt x="339" y="1053"/>
                    </a:lnTo>
                    <a:lnTo>
                      <a:pt x="296" y="917"/>
                    </a:lnTo>
                    <a:lnTo>
                      <a:pt x="156" y="926"/>
                    </a:lnTo>
                    <a:lnTo>
                      <a:pt x="248" y="725"/>
                    </a:lnTo>
                    <a:lnTo>
                      <a:pt x="406" y="657"/>
                    </a:lnTo>
                    <a:lnTo>
                      <a:pt x="298" y="597"/>
                    </a:lnTo>
                    <a:lnTo>
                      <a:pt x="135" y="485"/>
                    </a:lnTo>
                    <a:lnTo>
                      <a:pt x="0" y="463"/>
                    </a:lnTo>
                    <a:lnTo>
                      <a:pt x="60" y="266"/>
                    </a:lnTo>
                    <a:lnTo>
                      <a:pt x="72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Freeform 8"/>
              <p:cNvSpPr>
                <a:spLocks noChangeAspect="1"/>
              </p:cNvSpPr>
              <p:nvPr/>
            </p:nvSpPr>
            <p:spPr bwMode="auto">
              <a:xfrm>
                <a:off x="4609" y="1607"/>
                <a:ext cx="469" cy="5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387" y="0"/>
                  </a:cxn>
                  <a:cxn ang="0">
                    <a:pos x="67" y="218"/>
                  </a:cxn>
                  <a:cxn ang="0">
                    <a:pos x="223" y="439"/>
                  </a:cxn>
                </a:cxnLst>
                <a:rect l="0" t="0" r="r" b="b"/>
                <a:pathLst>
                  <a:path w="387" h="439">
                    <a:moveTo>
                      <a:pt x="0" y="21"/>
                    </a:moveTo>
                    <a:lnTo>
                      <a:pt x="387" y="0"/>
                    </a:lnTo>
                    <a:lnTo>
                      <a:pt x="67" y="218"/>
                    </a:lnTo>
                    <a:lnTo>
                      <a:pt x="223" y="439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Freeform 9"/>
              <p:cNvSpPr>
                <a:spLocks noChangeAspect="1"/>
              </p:cNvSpPr>
              <p:nvPr/>
            </p:nvSpPr>
            <p:spPr bwMode="auto">
              <a:xfrm>
                <a:off x="3712" y="2203"/>
                <a:ext cx="354" cy="714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92" y="216"/>
                  </a:cxn>
                  <a:cxn ang="0">
                    <a:pos x="88" y="408"/>
                  </a:cxn>
                  <a:cxn ang="0">
                    <a:pos x="0" y="444"/>
                  </a:cxn>
                  <a:cxn ang="0">
                    <a:pos x="9" y="525"/>
                  </a:cxn>
                  <a:cxn ang="0">
                    <a:pos x="96" y="590"/>
                  </a:cxn>
                  <a:cxn ang="0">
                    <a:pos x="196" y="508"/>
                  </a:cxn>
                  <a:cxn ang="0">
                    <a:pos x="4" y="446"/>
                  </a:cxn>
                </a:cxnLst>
                <a:rect l="0" t="0" r="r" b="b"/>
                <a:pathLst>
                  <a:path w="292" h="590">
                    <a:moveTo>
                      <a:pt x="213" y="0"/>
                    </a:moveTo>
                    <a:lnTo>
                      <a:pt x="292" y="216"/>
                    </a:lnTo>
                    <a:lnTo>
                      <a:pt x="88" y="408"/>
                    </a:lnTo>
                    <a:lnTo>
                      <a:pt x="0" y="444"/>
                    </a:lnTo>
                    <a:lnTo>
                      <a:pt x="9" y="525"/>
                    </a:lnTo>
                    <a:lnTo>
                      <a:pt x="96" y="590"/>
                    </a:lnTo>
                    <a:lnTo>
                      <a:pt x="196" y="508"/>
                    </a:lnTo>
                    <a:lnTo>
                      <a:pt x="4" y="446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Freeform 10"/>
              <p:cNvSpPr>
                <a:spLocks noChangeAspect="1"/>
              </p:cNvSpPr>
              <p:nvPr/>
            </p:nvSpPr>
            <p:spPr bwMode="auto">
              <a:xfrm>
                <a:off x="3947" y="2818"/>
                <a:ext cx="8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7" y="0"/>
                      <a:pt x="7" y="0"/>
                    </a:cubicBezTo>
                    <a:cubicBezTo>
                      <a:pt x="7" y="0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3949" y="2751"/>
                <a:ext cx="262" cy="67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12"/>
              <p:cNvSpPr>
                <a:spLocks noChangeAspect="1" noChangeShapeType="1"/>
              </p:cNvSpPr>
              <p:nvPr/>
            </p:nvSpPr>
            <p:spPr bwMode="auto">
              <a:xfrm>
                <a:off x="3831" y="2911"/>
                <a:ext cx="75" cy="13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Freeform 13"/>
              <p:cNvSpPr>
                <a:spLocks noChangeAspect="1"/>
              </p:cNvSpPr>
              <p:nvPr/>
            </p:nvSpPr>
            <p:spPr bwMode="auto">
              <a:xfrm>
                <a:off x="3997" y="1632"/>
                <a:ext cx="805" cy="1009"/>
              </a:xfrm>
              <a:custGeom>
                <a:avLst/>
                <a:gdLst/>
                <a:ahLst/>
                <a:cxnLst>
                  <a:cxn ang="0">
                    <a:pos x="588" y="833"/>
                  </a:cxn>
                  <a:cxn ang="0">
                    <a:pos x="665" y="576"/>
                  </a:cxn>
                  <a:cxn ang="0">
                    <a:pos x="362" y="567"/>
                  </a:cxn>
                  <a:cxn ang="0">
                    <a:pos x="501" y="406"/>
                  </a:cxn>
                  <a:cxn ang="0">
                    <a:pos x="571" y="199"/>
                  </a:cxn>
                  <a:cxn ang="0">
                    <a:pos x="509" y="0"/>
                  </a:cxn>
                  <a:cxn ang="0">
                    <a:pos x="0" y="211"/>
                  </a:cxn>
                </a:cxnLst>
                <a:rect l="0" t="0" r="r" b="b"/>
                <a:pathLst>
                  <a:path w="665" h="833">
                    <a:moveTo>
                      <a:pt x="588" y="833"/>
                    </a:moveTo>
                    <a:lnTo>
                      <a:pt x="665" y="576"/>
                    </a:lnTo>
                    <a:lnTo>
                      <a:pt x="362" y="567"/>
                    </a:lnTo>
                    <a:lnTo>
                      <a:pt x="501" y="406"/>
                    </a:lnTo>
                    <a:lnTo>
                      <a:pt x="571" y="199"/>
                    </a:lnTo>
                    <a:lnTo>
                      <a:pt x="509" y="0"/>
                    </a:lnTo>
                    <a:lnTo>
                      <a:pt x="0" y="211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Freeform 14"/>
              <p:cNvSpPr>
                <a:spLocks noChangeAspect="1"/>
              </p:cNvSpPr>
              <p:nvPr/>
            </p:nvSpPr>
            <p:spPr bwMode="auto">
              <a:xfrm>
                <a:off x="3781" y="2917"/>
                <a:ext cx="311" cy="38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17" y="302"/>
                  </a:cxn>
                  <a:cxn ang="0">
                    <a:pos x="101" y="106"/>
                  </a:cxn>
                  <a:cxn ang="0">
                    <a:pos x="161" y="274"/>
                  </a:cxn>
                  <a:cxn ang="0">
                    <a:pos x="257" y="70"/>
                  </a:cxn>
                  <a:cxn ang="0">
                    <a:pos x="39" y="0"/>
                  </a:cxn>
                </a:cxnLst>
                <a:rect l="0" t="0" r="r" b="b"/>
                <a:pathLst>
                  <a:path w="257" h="314">
                    <a:moveTo>
                      <a:pt x="0" y="314"/>
                    </a:moveTo>
                    <a:cubicBezTo>
                      <a:pt x="7" y="312"/>
                      <a:pt x="17" y="302"/>
                      <a:pt x="17" y="302"/>
                    </a:cubicBezTo>
                    <a:lnTo>
                      <a:pt x="101" y="106"/>
                    </a:lnTo>
                    <a:lnTo>
                      <a:pt x="161" y="274"/>
                    </a:lnTo>
                    <a:lnTo>
                      <a:pt x="257" y="70"/>
                    </a:lnTo>
                    <a:lnTo>
                      <a:pt x="39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Freeform 15"/>
              <p:cNvSpPr>
                <a:spLocks noChangeAspect="1"/>
              </p:cNvSpPr>
              <p:nvPr/>
            </p:nvSpPr>
            <p:spPr bwMode="auto">
              <a:xfrm>
                <a:off x="4200" y="2583"/>
                <a:ext cx="648" cy="401"/>
              </a:xfrm>
              <a:custGeom>
                <a:avLst/>
                <a:gdLst/>
                <a:ahLst/>
                <a:cxnLst>
                  <a:cxn ang="0">
                    <a:pos x="53" y="331"/>
                  </a:cxn>
                  <a:cxn ang="0">
                    <a:pos x="0" y="137"/>
                  </a:cxn>
                  <a:cxn ang="0">
                    <a:pos x="391" y="226"/>
                  </a:cxn>
                  <a:cxn ang="0">
                    <a:pos x="535" y="0"/>
                  </a:cxn>
                </a:cxnLst>
                <a:rect l="0" t="0" r="r" b="b"/>
                <a:pathLst>
                  <a:path w="535" h="331">
                    <a:moveTo>
                      <a:pt x="53" y="331"/>
                    </a:moveTo>
                    <a:lnTo>
                      <a:pt x="0" y="137"/>
                    </a:lnTo>
                    <a:lnTo>
                      <a:pt x="391" y="226"/>
                    </a:lnTo>
                    <a:lnTo>
                      <a:pt x="535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4840" y="2421"/>
                <a:ext cx="104" cy="16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7"/>
              <p:cNvSpPr>
                <a:spLocks noChangeAspect="1" noChangeShapeType="1"/>
              </p:cNvSpPr>
              <p:nvPr/>
            </p:nvSpPr>
            <p:spPr bwMode="auto">
              <a:xfrm flipV="1">
                <a:off x="4944" y="2103"/>
                <a:ext cx="87" cy="3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4063" y="2315"/>
                <a:ext cx="381" cy="15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4381" y="2330"/>
                <a:ext cx="423" cy="34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4389" y="2635"/>
                <a:ext cx="320" cy="3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4261" y="2984"/>
                <a:ext cx="398" cy="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2"/>
            <p:cNvGrpSpPr>
              <a:grpSpLocks noChangeAspect="1"/>
            </p:cNvGrpSpPr>
            <p:nvPr/>
          </p:nvGrpSpPr>
          <p:grpSpPr bwMode="auto">
            <a:xfrm>
              <a:off x="1716434" y="3080615"/>
              <a:ext cx="2360159" cy="2977535"/>
              <a:chOff x="3247" y="1580"/>
              <a:chExt cx="2077" cy="2438"/>
            </a:xfrm>
          </p:grpSpPr>
          <p:sp>
            <p:nvSpPr>
              <p:cNvPr id="123" name="Oval 23"/>
              <p:cNvSpPr>
                <a:spLocks noChangeAspect="1" noChangeArrowheads="1"/>
              </p:cNvSpPr>
              <p:nvPr/>
            </p:nvSpPr>
            <p:spPr bwMode="auto">
              <a:xfrm>
                <a:off x="4040" y="243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4"/>
              <p:cNvGrpSpPr>
                <a:grpSpLocks noChangeAspect="1"/>
              </p:cNvGrpSpPr>
              <p:nvPr/>
            </p:nvGrpSpPr>
            <p:grpSpPr bwMode="auto">
              <a:xfrm>
                <a:off x="3247" y="2957"/>
                <a:ext cx="1344" cy="1061"/>
                <a:chOff x="3247" y="2957"/>
                <a:chExt cx="1344" cy="1061"/>
              </a:xfrm>
            </p:grpSpPr>
            <p:sp>
              <p:nvSpPr>
                <p:cNvPr id="155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883" y="3015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247" y="330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322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4290" y="3123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4394" y="3374"/>
                  <a:ext cx="197" cy="644"/>
                  <a:chOff x="4394" y="3374"/>
                  <a:chExt cx="197" cy="644"/>
                </a:xfrm>
              </p:grpSpPr>
              <p:sp>
                <p:nvSpPr>
                  <p:cNvPr id="163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4" y="33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33" y="396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Oval 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25" y="355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0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758" y="326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296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4233" y="2957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6"/>
              <p:cNvGrpSpPr>
                <a:grpSpLocks noChangeAspect="1"/>
              </p:cNvGrpSpPr>
              <p:nvPr/>
            </p:nvGrpSpPr>
            <p:grpSpPr bwMode="auto">
              <a:xfrm>
                <a:off x="3947" y="1580"/>
                <a:ext cx="1360" cy="872"/>
                <a:chOff x="3947" y="1580"/>
                <a:chExt cx="1360" cy="872"/>
              </a:xfrm>
            </p:grpSpPr>
            <p:sp>
              <p:nvSpPr>
                <p:cNvPr id="141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217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772" y="2298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4408" y="229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4916" y="239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41"/>
                <p:cNvGrpSpPr>
                  <a:grpSpLocks noChangeAspect="1"/>
                </p:cNvGrpSpPr>
                <p:nvPr/>
              </p:nvGrpSpPr>
              <p:grpSpPr bwMode="auto">
                <a:xfrm>
                  <a:off x="3962" y="1580"/>
                  <a:ext cx="1345" cy="584"/>
                  <a:chOff x="3962" y="1580"/>
                  <a:chExt cx="1345" cy="584"/>
                </a:xfrm>
              </p:grpSpPr>
              <p:sp>
                <p:nvSpPr>
                  <p:cNvPr id="146" name="Oval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49" y="201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7" name="Oval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9" y="16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Oval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2" y="185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Oval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46" y="210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Oval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7" y="2101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" name="Oval 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8" y="18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" name="Oval 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2" y="158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" name="Oval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62" y="1846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" name="Oval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04" y="207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51"/>
              <p:cNvGrpSpPr>
                <a:grpSpLocks noChangeAspect="1"/>
              </p:cNvGrpSpPr>
              <p:nvPr/>
            </p:nvGrpSpPr>
            <p:grpSpPr bwMode="auto">
              <a:xfrm>
                <a:off x="3685" y="2414"/>
                <a:ext cx="1639" cy="598"/>
                <a:chOff x="3685" y="2414"/>
                <a:chExt cx="1639" cy="598"/>
              </a:xfrm>
            </p:grpSpPr>
            <p:sp>
              <p:nvSpPr>
                <p:cNvPr id="127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5255" y="2597"/>
                  <a:ext cx="69" cy="6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3805" y="288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4624" y="295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173" y="272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646" y="283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3685" y="2711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3704" y="280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3923" y="279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3791" y="265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4682" y="261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255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264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884" y="2414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4238" y="257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66"/>
            <p:cNvGrpSpPr>
              <a:grpSpLocks noChangeAspect="1"/>
            </p:cNvGrpSpPr>
            <p:nvPr/>
          </p:nvGrpSpPr>
          <p:grpSpPr bwMode="auto">
            <a:xfrm>
              <a:off x="1745555" y="3117852"/>
              <a:ext cx="2300531" cy="2916465"/>
              <a:chOff x="3276" y="1607"/>
              <a:chExt cx="2025" cy="2388"/>
            </a:xfrm>
          </p:grpSpPr>
          <p:sp>
            <p:nvSpPr>
              <p:cNvPr id="107" name="Freeform 67"/>
              <p:cNvSpPr>
                <a:spLocks noChangeAspect="1"/>
              </p:cNvSpPr>
              <p:nvPr/>
            </p:nvSpPr>
            <p:spPr bwMode="auto">
              <a:xfrm>
                <a:off x="3276" y="1607"/>
                <a:ext cx="2025" cy="1726"/>
              </a:xfrm>
              <a:custGeom>
                <a:avLst/>
                <a:gdLst/>
                <a:ahLst/>
                <a:cxnLst>
                  <a:cxn ang="0">
                    <a:pos x="0" y="1425"/>
                  </a:cxn>
                  <a:cxn ang="0">
                    <a:pos x="422" y="1392"/>
                  </a:cxn>
                  <a:cxn ang="0">
                    <a:pos x="573" y="1360"/>
                  </a:cxn>
                  <a:cxn ang="0">
                    <a:pos x="861" y="1274"/>
                  </a:cxn>
                  <a:cxn ang="0">
                    <a:pos x="1137" y="1137"/>
                  </a:cxn>
                  <a:cxn ang="0">
                    <a:pos x="1154" y="1027"/>
                  </a:cxn>
                  <a:cxn ang="0">
                    <a:pos x="1190" y="854"/>
                  </a:cxn>
                  <a:cxn ang="0">
                    <a:pos x="1291" y="806"/>
                  </a:cxn>
                  <a:cxn ang="0">
                    <a:pos x="1672" y="849"/>
                  </a:cxn>
                  <a:cxn ang="0">
                    <a:pos x="1255" y="600"/>
                  </a:cxn>
                  <a:cxn ang="0">
                    <a:pos x="1322" y="434"/>
                  </a:cxn>
                  <a:cxn ang="0">
                    <a:pos x="1456" y="410"/>
                  </a:cxn>
                  <a:cxn ang="0">
                    <a:pos x="1660" y="360"/>
                  </a:cxn>
                  <a:cxn ang="0">
                    <a:pos x="1490" y="0"/>
                  </a:cxn>
                  <a:cxn ang="0">
                    <a:pos x="1485" y="201"/>
                  </a:cxn>
                  <a:cxn ang="0">
                    <a:pos x="1449" y="410"/>
                  </a:cxn>
                </a:cxnLst>
                <a:rect l="0" t="0" r="r" b="b"/>
                <a:pathLst>
                  <a:path w="1672" h="1425">
                    <a:moveTo>
                      <a:pt x="0" y="1425"/>
                    </a:moveTo>
                    <a:lnTo>
                      <a:pt x="422" y="1392"/>
                    </a:lnTo>
                    <a:lnTo>
                      <a:pt x="573" y="1360"/>
                    </a:lnTo>
                    <a:lnTo>
                      <a:pt x="861" y="1274"/>
                    </a:lnTo>
                    <a:lnTo>
                      <a:pt x="1137" y="1137"/>
                    </a:lnTo>
                    <a:lnTo>
                      <a:pt x="1154" y="1027"/>
                    </a:lnTo>
                    <a:lnTo>
                      <a:pt x="1190" y="854"/>
                    </a:lnTo>
                    <a:lnTo>
                      <a:pt x="1291" y="806"/>
                    </a:lnTo>
                    <a:lnTo>
                      <a:pt x="1672" y="849"/>
                    </a:lnTo>
                    <a:lnTo>
                      <a:pt x="1255" y="600"/>
                    </a:lnTo>
                    <a:lnTo>
                      <a:pt x="1322" y="434"/>
                    </a:lnTo>
                    <a:lnTo>
                      <a:pt x="1456" y="410"/>
                    </a:lnTo>
                    <a:lnTo>
                      <a:pt x="1660" y="360"/>
                    </a:lnTo>
                    <a:lnTo>
                      <a:pt x="1490" y="0"/>
                    </a:lnTo>
                    <a:lnTo>
                      <a:pt x="1485" y="201"/>
                    </a:lnTo>
                    <a:lnTo>
                      <a:pt x="1449" y="41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Freeform 68"/>
              <p:cNvSpPr>
                <a:spLocks noChangeAspect="1"/>
              </p:cNvSpPr>
              <p:nvPr/>
            </p:nvSpPr>
            <p:spPr bwMode="auto">
              <a:xfrm>
                <a:off x="3906" y="1877"/>
                <a:ext cx="657" cy="2118"/>
              </a:xfrm>
              <a:custGeom>
                <a:avLst/>
                <a:gdLst/>
                <a:ahLst/>
                <a:cxnLst>
                  <a:cxn ang="0">
                    <a:pos x="543" y="1749"/>
                  </a:cxn>
                  <a:cxn ang="0">
                    <a:pos x="538" y="1413"/>
                  </a:cxn>
                  <a:cxn ang="0">
                    <a:pos x="425" y="1262"/>
                  </a:cxn>
                  <a:cxn ang="0">
                    <a:pos x="339" y="1053"/>
                  </a:cxn>
                  <a:cxn ang="0">
                    <a:pos x="296" y="917"/>
                  </a:cxn>
                  <a:cxn ang="0">
                    <a:pos x="156" y="926"/>
                  </a:cxn>
                  <a:cxn ang="0">
                    <a:pos x="248" y="725"/>
                  </a:cxn>
                  <a:cxn ang="0">
                    <a:pos x="406" y="657"/>
                  </a:cxn>
                  <a:cxn ang="0">
                    <a:pos x="298" y="597"/>
                  </a:cxn>
                  <a:cxn ang="0">
                    <a:pos x="135" y="485"/>
                  </a:cxn>
                  <a:cxn ang="0">
                    <a:pos x="0" y="463"/>
                  </a:cxn>
                  <a:cxn ang="0">
                    <a:pos x="60" y="266"/>
                  </a:cxn>
                  <a:cxn ang="0">
                    <a:pos x="72" y="0"/>
                  </a:cxn>
                </a:cxnLst>
                <a:rect l="0" t="0" r="r" b="b"/>
                <a:pathLst>
                  <a:path w="543" h="1749">
                    <a:moveTo>
                      <a:pt x="543" y="1749"/>
                    </a:moveTo>
                    <a:lnTo>
                      <a:pt x="538" y="1413"/>
                    </a:lnTo>
                    <a:lnTo>
                      <a:pt x="425" y="1262"/>
                    </a:lnTo>
                    <a:lnTo>
                      <a:pt x="339" y="1053"/>
                    </a:lnTo>
                    <a:lnTo>
                      <a:pt x="296" y="917"/>
                    </a:lnTo>
                    <a:lnTo>
                      <a:pt x="156" y="926"/>
                    </a:lnTo>
                    <a:lnTo>
                      <a:pt x="248" y="725"/>
                    </a:lnTo>
                    <a:lnTo>
                      <a:pt x="406" y="657"/>
                    </a:lnTo>
                    <a:lnTo>
                      <a:pt x="298" y="597"/>
                    </a:lnTo>
                    <a:lnTo>
                      <a:pt x="135" y="485"/>
                    </a:lnTo>
                    <a:lnTo>
                      <a:pt x="0" y="463"/>
                    </a:lnTo>
                    <a:lnTo>
                      <a:pt x="60" y="266"/>
                    </a:lnTo>
                    <a:lnTo>
                      <a:pt x="72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Freeform 69"/>
              <p:cNvSpPr>
                <a:spLocks noChangeAspect="1"/>
              </p:cNvSpPr>
              <p:nvPr/>
            </p:nvSpPr>
            <p:spPr bwMode="auto">
              <a:xfrm>
                <a:off x="4609" y="1607"/>
                <a:ext cx="469" cy="5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387" y="0"/>
                  </a:cxn>
                  <a:cxn ang="0">
                    <a:pos x="67" y="218"/>
                  </a:cxn>
                  <a:cxn ang="0">
                    <a:pos x="223" y="439"/>
                  </a:cxn>
                </a:cxnLst>
                <a:rect l="0" t="0" r="r" b="b"/>
                <a:pathLst>
                  <a:path w="387" h="439">
                    <a:moveTo>
                      <a:pt x="0" y="21"/>
                    </a:moveTo>
                    <a:lnTo>
                      <a:pt x="387" y="0"/>
                    </a:lnTo>
                    <a:lnTo>
                      <a:pt x="67" y="218"/>
                    </a:lnTo>
                    <a:lnTo>
                      <a:pt x="223" y="439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Freeform 70"/>
              <p:cNvSpPr>
                <a:spLocks noChangeAspect="1"/>
              </p:cNvSpPr>
              <p:nvPr/>
            </p:nvSpPr>
            <p:spPr bwMode="auto">
              <a:xfrm>
                <a:off x="3712" y="2203"/>
                <a:ext cx="354" cy="714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92" y="216"/>
                  </a:cxn>
                  <a:cxn ang="0">
                    <a:pos x="88" y="408"/>
                  </a:cxn>
                  <a:cxn ang="0">
                    <a:pos x="0" y="444"/>
                  </a:cxn>
                  <a:cxn ang="0">
                    <a:pos x="9" y="525"/>
                  </a:cxn>
                  <a:cxn ang="0">
                    <a:pos x="96" y="590"/>
                  </a:cxn>
                  <a:cxn ang="0">
                    <a:pos x="196" y="508"/>
                  </a:cxn>
                  <a:cxn ang="0">
                    <a:pos x="4" y="446"/>
                  </a:cxn>
                </a:cxnLst>
                <a:rect l="0" t="0" r="r" b="b"/>
                <a:pathLst>
                  <a:path w="292" h="590">
                    <a:moveTo>
                      <a:pt x="213" y="0"/>
                    </a:moveTo>
                    <a:lnTo>
                      <a:pt x="292" y="216"/>
                    </a:lnTo>
                    <a:lnTo>
                      <a:pt x="88" y="408"/>
                    </a:lnTo>
                    <a:lnTo>
                      <a:pt x="0" y="444"/>
                    </a:lnTo>
                    <a:lnTo>
                      <a:pt x="9" y="525"/>
                    </a:lnTo>
                    <a:lnTo>
                      <a:pt x="96" y="590"/>
                    </a:lnTo>
                    <a:lnTo>
                      <a:pt x="196" y="508"/>
                    </a:lnTo>
                    <a:lnTo>
                      <a:pt x="4" y="446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Freeform 71"/>
              <p:cNvSpPr>
                <a:spLocks noChangeAspect="1"/>
              </p:cNvSpPr>
              <p:nvPr/>
            </p:nvSpPr>
            <p:spPr bwMode="auto">
              <a:xfrm>
                <a:off x="3947" y="2818"/>
                <a:ext cx="8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7" y="0"/>
                      <a:pt x="7" y="0"/>
                    </a:cubicBezTo>
                    <a:cubicBezTo>
                      <a:pt x="7" y="0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72"/>
              <p:cNvSpPr>
                <a:spLocks noChangeAspect="1" noChangeShapeType="1"/>
              </p:cNvSpPr>
              <p:nvPr/>
            </p:nvSpPr>
            <p:spPr bwMode="auto">
              <a:xfrm flipV="1">
                <a:off x="3949" y="2751"/>
                <a:ext cx="262" cy="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73"/>
              <p:cNvSpPr>
                <a:spLocks noChangeAspect="1" noChangeShapeType="1"/>
              </p:cNvSpPr>
              <p:nvPr/>
            </p:nvSpPr>
            <p:spPr bwMode="auto">
              <a:xfrm>
                <a:off x="3831" y="2911"/>
                <a:ext cx="75" cy="1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Freeform 74"/>
              <p:cNvSpPr>
                <a:spLocks noChangeAspect="1"/>
              </p:cNvSpPr>
              <p:nvPr/>
            </p:nvSpPr>
            <p:spPr bwMode="auto">
              <a:xfrm>
                <a:off x="3997" y="1632"/>
                <a:ext cx="805" cy="1009"/>
              </a:xfrm>
              <a:custGeom>
                <a:avLst/>
                <a:gdLst/>
                <a:ahLst/>
                <a:cxnLst>
                  <a:cxn ang="0">
                    <a:pos x="588" y="833"/>
                  </a:cxn>
                  <a:cxn ang="0">
                    <a:pos x="665" y="576"/>
                  </a:cxn>
                  <a:cxn ang="0">
                    <a:pos x="362" y="567"/>
                  </a:cxn>
                  <a:cxn ang="0">
                    <a:pos x="501" y="406"/>
                  </a:cxn>
                  <a:cxn ang="0">
                    <a:pos x="571" y="199"/>
                  </a:cxn>
                  <a:cxn ang="0">
                    <a:pos x="509" y="0"/>
                  </a:cxn>
                  <a:cxn ang="0">
                    <a:pos x="0" y="211"/>
                  </a:cxn>
                </a:cxnLst>
                <a:rect l="0" t="0" r="r" b="b"/>
                <a:pathLst>
                  <a:path w="665" h="833">
                    <a:moveTo>
                      <a:pt x="588" y="833"/>
                    </a:moveTo>
                    <a:lnTo>
                      <a:pt x="665" y="576"/>
                    </a:lnTo>
                    <a:lnTo>
                      <a:pt x="362" y="567"/>
                    </a:lnTo>
                    <a:lnTo>
                      <a:pt x="501" y="406"/>
                    </a:lnTo>
                    <a:lnTo>
                      <a:pt x="571" y="199"/>
                    </a:lnTo>
                    <a:lnTo>
                      <a:pt x="509" y="0"/>
                    </a:lnTo>
                    <a:lnTo>
                      <a:pt x="0" y="21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Freeform 75"/>
              <p:cNvSpPr>
                <a:spLocks noChangeAspect="1"/>
              </p:cNvSpPr>
              <p:nvPr/>
            </p:nvSpPr>
            <p:spPr bwMode="auto">
              <a:xfrm>
                <a:off x="3781" y="2917"/>
                <a:ext cx="311" cy="38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17" y="302"/>
                  </a:cxn>
                  <a:cxn ang="0">
                    <a:pos x="101" y="106"/>
                  </a:cxn>
                  <a:cxn ang="0">
                    <a:pos x="161" y="274"/>
                  </a:cxn>
                  <a:cxn ang="0">
                    <a:pos x="257" y="70"/>
                  </a:cxn>
                  <a:cxn ang="0">
                    <a:pos x="39" y="0"/>
                  </a:cxn>
                </a:cxnLst>
                <a:rect l="0" t="0" r="r" b="b"/>
                <a:pathLst>
                  <a:path w="257" h="314">
                    <a:moveTo>
                      <a:pt x="0" y="314"/>
                    </a:moveTo>
                    <a:cubicBezTo>
                      <a:pt x="7" y="312"/>
                      <a:pt x="17" y="302"/>
                      <a:pt x="17" y="302"/>
                    </a:cubicBezTo>
                    <a:lnTo>
                      <a:pt x="101" y="106"/>
                    </a:lnTo>
                    <a:lnTo>
                      <a:pt x="161" y="274"/>
                    </a:lnTo>
                    <a:lnTo>
                      <a:pt x="257" y="70"/>
                    </a:lnTo>
                    <a:lnTo>
                      <a:pt x="39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Freeform 76"/>
              <p:cNvSpPr>
                <a:spLocks noChangeAspect="1"/>
              </p:cNvSpPr>
              <p:nvPr/>
            </p:nvSpPr>
            <p:spPr bwMode="auto">
              <a:xfrm>
                <a:off x="4200" y="2583"/>
                <a:ext cx="648" cy="401"/>
              </a:xfrm>
              <a:custGeom>
                <a:avLst/>
                <a:gdLst/>
                <a:ahLst/>
                <a:cxnLst>
                  <a:cxn ang="0">
                    <a:pos x="53" y="331"/>
                  </a:cxn>
                  <a:cxn ang="0">
                    <a:pos x="0" y="137"/>
                  </a:cxn>
                  <a:cxn ang="0">
                    <a:pos x="391" y="226"/>
                  </a:cxn>
                  <a:cxn ang="0">
                    <a:pos x="535" y="0"/>
                  </a:cxn>
                </a:cxnLst>
                <a:rect l="0" t="0" r="r" b="b"/>
                <a:pathLst>
                  <a:path w="535" h="331">
                    <a:moveTo>
                      <a:pt x="53" y="331"/>
                    </a:moveTo>
                    <a:lnTo>
                      <a:pt x="0" y="137"/>
                    </a:lnTo>
                    <a:lnTo>
                      <a:pt x="391" y="226"/>
                    </a:lnTo>
                    <a:lnTo>
                      <a:pt x="535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77"/>
              <p:cNvSpPr>
                <a:spLocks noChangeAspect="1" noChangeShapeType="1"/>
              </p:cNvSpPr>
              <p:nvPr/>
            </p:nvSpPr>
            <p:spPr bwMode="auto">
              <a:xfrm flipV="1">
                <a:off x="4840" y="2421"/>
                <a:ext cx="104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78"/>
              <p:cNvSpPr>
                <a:spLocks noChangeAspect="1" noChangeShapeType="1"/>
              </p:cNvSpPr>
              <p:nvPr/>
            </p:nvSpPr>
            <p:spPr bwMode="auto">
              <a:xfrm flipV="1">
                <a:off x="4944" y="2103"/>
                <a:ext cx="87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4063" y="2315"/>
                <a:ext cx="381" cy="1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4381" y="2330"/>
                <a:ext cx="423" cy="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81"/>
              <p:cNvSpPr>
                <a:spLocks noChangeAspect="1" noChangeShapeType="1"/>
              </p:cNvSpPr>
              <p:nvPr/>
            </p:nvSpPr>
            <p:spPr bwMode="auto">
              <a:xfrm flipV="1">
                <a:off x="4389" y="2635"/>
                <a:ext cx="320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82"/>
              <p:cNvSpPr>
                <a:spLocks noChangeAspect="1" noChangeShapeType="1"/>
              </p:cNvSpPr>
              <p:nvPr/>
            </p:nvSpPr>
            <p:spPr bwMode="auto">
              <a:xfrm flipV="1">
                <a:off x="4261" y="2984"/>
                <a:ext cx="398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83"/>
            <p:cNvGrpSpPr>
              <a:grpSpLocks noChangeAspect="1"/>
            </p:cNvGrpSpPr>
            <p:nvPr/>
          </p:nvGrpSpPr>
          <p:grpSpPr bwMode="auto">
            <a:xfrm>
              <a:off x="1712274" y="3085083"/>
              <a:ext cx="2360159" cy="2977535"/>
              <a:chOff x="3247" y="1580"/>
              <a:chExt cx="2077" cy="2438"/>
            </a:xfrm>
          </p:grpSpPr>
          <p:sp>
            <p:nvSpPr>
              <p:cNvPr id="64" name="Oval 84"/>
              <p:cNvSpPr>
                <a:spLocks noChangeAspect="1" noChangeArrowheads="1"/>
              </p:cNvSpPr>
              <p:nvPr/>
            </p:nvSpPr>
            <p:spPr bwMode="auto">
              <a:xfrm>
                <a:off x="4040" y="243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85"/>
              <p:cNvGrpSpPr>
                <a:grpSpLocks noChangeAspect="1"/>
              </p:cNvGrpSpPr>
              <p:nvPr/>
            </p:nvGrpSpPr>
            <p:grpSpPr bwMode="auto">
              <a:xfrm>
                <a:off x="3247" y="2957"/>
                <a:ext cx="1344" cy="1061"/>
                <a:chOff x="3247" y="2957"/>
                <a:chExt cx="1344" cy="1061"/>
              </a:xfrm>
            </p:grpSpPr>
            <p:sp>
              <p:nvSpPr>
                <p:cNvPr id="96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883" y="3015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247" y="330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322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4290" y="3123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4394" y="3374"/>
                  <a:ext cx="197" cy="644"/>
                  <a:chOff x="4394" y="3374"/>
                  <a:chExt cx="197" cy="644"/>
                </a:xfrm>
              </p:grpSpPr>
              <p:sp>
                <p:nvSpPr>
                  <p:cNvPr id="104" name="Oval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4" y="33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33" y="396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" name="Oval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25" y="355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758" y="326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296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Oval 96"/>
                <p:cNvSpPr>
                  <a:spLocks noChangeAspect="1" noChangeArrowheads="1"/>
                </p:cNvSpPr>
                <p:nvPr/>
              </p:nvSpPr>
              <p:spPr bwMode="auto">
                <a:xfrm>
                  <a:off x="4233" y="2957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97"/>
              <p:cNvGrpSpPr>
                <a:grpSpLocks noChangeAspect="1"/>
              </p:cNvGrpSpPr>
              <p:nvPr/>
            </p:nvGrpSpPr>
            <p:grpSpPr bwMode="auto">
              <a:xfrm>
                <a:off x="3947" y="1580"/>
                <a:ext cx="1360" cy="872"/>
                <a:chOff x="3947" y="1580"/>
                <a:chExt cx="1360" cy="872"/>
              </a:xfrm>
            </p:grpSpPr>
            <p:sp>
              <p:nvSpPr>
                <p:cNvPr id="82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217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4772" y="2298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4408" y="229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916" y="239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962" y="1580"/>
                  <a:ext cx="1345" cy="584"/>
                  <a:chOff x="3962" y="1580"/>
                  <a:chExt cx="1345" cy="584"/>
                </a:xfrm>
              </p:grpSpPr>
              <p:sp>
                <p:nvSpPr>
                  <p:cNvPr id="87" name="Oval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49" y="201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9" y="16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2" y="185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Oval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46" y="210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7" y="2101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Oval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8" y="18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" name="Oval 1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2" y="158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Oval 1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62" y="1846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Oval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04" y="207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" name="Group 112"/>
              <p:cNvGrpSpPr>
                <a:grpSpLocks noChangeAspect="1"/>
              </p:cNvGrpSpPr>
              <p:nvPr/>
            </p:nvGrpSpPr>
            <p:grpSpPr bwMode="auto">
              <a:xfrm>
                <a:off x="3685" y="2414"/>
                <a:ext cx="1639" cy="598"/>
                <a:chOff x="3685" y="2414"/>
                <a:chExt cx="1639" cy="598"/>
              </a:xfrm>
            </p:grpSpPr>
            <p:sp>
              <p:nvSpPr>
                <p:cNvPr id="68" name="Oval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5255" y="2597"/>
                  <a:ext cx="69" cy="69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805" y="288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624" y="295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173" y="272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646" y="283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85" y="2711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704" y="280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3923" y="279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791" y="265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Oval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4682" y="261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255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264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3884" y="2414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4238" y="257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182" name="Picture 2" descr="C:\Users\bspeckma\Desktop\IMG_133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66"/>
          <a:stretch/>
        </p:blipFill>
        <p:spPr bwMode="auto">
          <a:xfrm>
            <a:off x="5502389" y="1917700"/>
            <a:ext cx="2082800" cy="331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76602" cy="5040312"/>
          </a:xfrm>
        </p:spPr>
        <p:txBody>
          <a:bodyPr/>
          <a:lstStyle/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/>
              <a:t> directed graph </a:t>
            </a:r>
            <a:r>
              <a:rPr lang="en-US" dirty="0" smtClean="0">
                <a:solidFill>
                  <a:schemeClr val="accent1"/>
                </a:solidFill>
              </a:rPr>
              <a:t>G = (V, E) </a:t>
            </a:r>
            <a:r>
              <a:rPr lang="en-US" dirty="0" smtClean="0"/>
              <a:t>with non-negative edge weights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weight(u, v) </a:t>
            </a:r>
            <a:r>
              <a:rPr lang="en-US" dirty="0" smtClean="0"/>
              <a:t>and starting vertex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Output</a:t>
            </a:r>
            <a:r>
              <a:rPr lang="en-US" dirty="0" smtClean="0"/>
              <a:t>: for each non-source vertex </a:t>
            </a:r>
            <a:r>
              <a:rPr lang="en-US" dirty="0" smtClean="0">
                <a:solidFill>
                  <a:schemeClr val="accent1"/>
                </a:solidFill>
              </a:rPr>
              <a:t>v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∈ V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the weight of the shortest path from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endParaRPr lang="en-US" dirty="0" smtClean="0">
              <a:solidFill>
                <a:schemeClr val="accent1"/>
              </a:solidFill>
            </a:endParaRPr>
          </a:p>
        </p:txBody>
      </p:sp>
      <p:grpSp>
        <p:nvGrpSpPr>
          <p:cNvPr id="182" name="Group 181"/>
          <p:cNvGrpSpPr/>
          <p:nvPr/>
        </p:nvGrpSpPr>
        <p:grpSpPr>
          <a:xfrm>
            <a:off x="1384290" y="2876343"/>
            <a:ext cx="2683508" cy="3292140"/>
            <a:chOff x="1293962" y="2432649"/>
            <a:chExt cx="3281842" cy="4026179"/>
          </a:xfrm>
        </p:grpSpPr>
        <p:pic>
          <p:nvPicPr>
            <p:cNvPr id="59" name="Picture 4" descr="netherlands_rel87"/>
            <p:cNvPicPr>
              <a:picLocks noChangeAspect="1" noChangeArrowheads="1"/>
            </p:cNvPicPr>
            <p:nvPr/>
          </p:nvPicPr>
          <p:blipFill>
            <a:blip r:embed="rId2" cstate="print"/>
            <a:srcRect l="935" t="988"/>
            <a:stretch>
              <a:fillRect/>
            </a:stretch>
          </p:blipFill>
          <p:spPr bwMode="auto">
            <a:xfrm>
              <a:off x="1293962" y="2432649"/>
              <a:ext cx="3281842" cy="4026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0" name="Group 59"/>
            <p:cNvGrpSpPr>
              <a:grpSpLocks noChangeAspect="1"/>
            </p:cNvGrpSpPr>
            <p:nvPr/>
          </p:nvGrpSpPr>
          <p:grpSpPr bwMode="auto">
            <a:xfrm>
              <a:off x="1749715" y="3113384"/>
              <a:ext cx="2300531" cy="2916465"/>
              <a:chOff x="3276" y="1607"/>
              <a:chExt cx="2025" cy="2388"/>
            </a:xfrm>
          </p:grpSpPr>
          <p:sp>
            <p:nvSpPr>
              <p:cNvPr id="166" name="Freeform 6"/>
              <p:cNvSpPr>
                <a:spLocks noChangeAspect="1"/>
              </p:cNvSpPr>
              <p:nvPr/>
            </p:nvSpPr>
            <p:spPr bwMode="auto">
              <a:xfrm>
                <a:off x="3276" y="1607"/>
                <a:ext cx="2025" cy="1726"/>
              </a:xfrm>
              <a:custGeom>
                <a:avLst/>
                <a:gdLst/>
                <a:ahLst/>
                <a:cxnLst>
                  <a:cxn ang="0">
                    <a:pos x="0" y="1425"/>
                  </a:cxn>
                  <a:cxn ang="0">
                    <a:pos x="422" y="1392"/>
                  </a:cxn>
                  <a:cxn ang="0">
                    <a:pos x="573" y="1360"/>
                  </a:cxn>
                  <a:cxn ang="0">
                    <a:pos x="861" y="1274"/>
                  </a:cxn>
                  <a:cxn ang="0">
                    <a:pos x="1137" y="1137"/>
                  </a:cxn>
                  <a:cxn ang="0">
                    <a:pos x="1154" y="1027"/>
                  </a:cxn>
                  <a:cxn ang="0">
                    <a:pos x="1190" y="854"/>
                  </a:cxn>
                  <a:cxn ang="0">
                    <a:pos x="1291" y="806"/>
                  </a:cxn>
                  <a:cxn ang="0">
                    <a:pos x="1672" y="849"/>
                  </a:cxn>
                  <a:cxn ang="0">
                    <a:pos x="1255" y="600"/>
                  </a:cxn>
                  <a:cxn ang="0">
                    <a:pos x="1322" y="434"/>
                  </a:cxn>
                  <a:cxn ang="0">
                    <a:pos x="1456" y="410"/>
                  </a:cxn>
                  <a:cxn ang="0">
                    <a:pos x="1660" y="360"/>
                  </a:cxn>
                  <a:cxn ang="0">
                    <a:pos x="1490" y="0"/>
                  </a:cxn>
                  <a:cxn ang="0">
                    <a:pos x="1485" y="201"/>
                  </a:cxn>
                  <a:cxn ang="0">
                    <a:pos x="1449" y="410"/>
                  </a:cxn>
                </a:cxnLst>
                <a:rect l="0" t="0" r="r" b="b"/>
                <a:pathLst>
                  <a:path w="1672" h="1425">
                    <a:moveTo>
                      <a:pt x="0" y="1425"/>
                    </a:moveTo>
                    <a:lnTo>
                      <a:pt x="422" y="1392"/>
                    </a:lnTo>
                    <a:lnTo>
                      <a:pt x="573" y="1360"/>
                    </a:lnTo>
                    <a:lnTo>
                      <a:pt x="861" y="1274"/>
                    </a:lnTo>
                    <a:lnTo>
                      <a:pt x="1137" y="1137"/>
                    </a:lnTo>
                    <a:lnTo>
                      <a:pt x="1154" y="1027"/>
                    </a:lnTo>
                    <a:lnTo>
                      <a:pt x="1190" y="854"/>
                    </a:lnTo>
                    <a:lnTo>
                      <a:pt x="1291" y="806"/>
                    </a:lnTo>
                    <a:lnTo>
                      <a:pt x="1672" y="849"/>
                    </a:lnTo>
                    <a:lnTo>
                      <a:pt x="1255" y="600"/>
                    </a:lnTo>
                    <a:lnTo>
                      <a:pt x="1322" y="434"/>
                    </a:lnTo>
                    <a:lnTo>
                      <a:pt x="1456" y="410"/>
                    </a:lnTo>
                    <a:lnTo>
                      <a:pt x="1660" y="360"/>
                    </a:lnTo>
                    <a:lnTo>
                      <a:pt x="1490" y="0"/>
                    </a:lnTo>
                    <a:lnTo>
                      <a:pt x="1485" y="201"/>
                    </a:lnTo>
                    <a:lnTo>
                      <a:pt x="1449" y="41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Freeform 7"/>
              <p:cNvSpPr>
                <a:spLocks noChangeAspect="1"/>
              </p:cNvSpPr>
              <p:nvPr/>
            </p:nvSpPr>
            <p:spPr bwMode="auto">
              <a:xfrm>
                <a:off x="3906" y="1877"/>
                <a:ext cx="657" cy="2118"/>
              </a:xfrm>
              <a:custGeom>
                <a:avLst/>
                <a:gdLst/>
                <a:ahLst/>
                <a:cxnLst>
                  <a:cxn ang="0">
                    <a:pos x="543" y="1749"/>
                  </a:cxn>
                  <a:cxn ang="0">
                    <a:pos x="538" y="1413"/>
                  </a:cxn>
                  <a:cxn ang="0">
                    <a:pos x="425" y="1262"/>
                  </a:cxn>
                  <a:cxn ang="0">
                    <a:pos x="339" y="1053"/>
                  </a:cxn>
                  <a:cxn ang="0">
                    <a:pos x="296" y="917"/>
                  </a:cxn>
                  <a:cxn ang="0">
                    <a:pos x="156" y="926"/>
                  </a:cxn>
                  <a:cxn ang="0">
                    <a:pos x="248" y="725"/>
                  </a:cxn>
                  <a:cxn ang="0">
                    <a:pos x="406" y="657"/>
                  </a:cxn>
                  <a:cxn ang="0">
                    <a:pos x="298" y="597"/>
                  </a:cxn>
                  <a:cxn ang="0">
                    <a:pos x="135" y="485"/>
                  </a:cxn>
                  <a:cxn ang="0">
                    <a:pos x="0" y="463"/>
                  </a:cxn>
                  <a:cxn ang="0">
                    <a:pos x="60" y="266"/>
                  </a:cxn>
                  <a:cxn ang="0">
                    <a:pos x="72" y="0"/>
                  </a:cxn>
                </a:cxnLst>
                <a:rect l="0" t="0" r="r" b="b"/>
                <a:pathLst>
                  <a:path w="543" h="1749">
                    <a:moveTo>
                      <a:pt x="543" y="1749"/>
                    </a:moveTo>
                    <a:lnTo>
                      <a:pt x="538" y="1413"/>
                    </a:lnTo>
                    <a:lnTo>
                      <a:pt x="425" y="1262"/>
                    </a:lnTo>
                    <a:lnTo>
                      <a:pt x="339" y="1053"/>
                    </a:lnTo>
                    <a:lnTo>
                      <a:pt x="296" y="917"/>
                    </a:lnTo>
                    <a:lnTo>
                      <a:pt x="156" y="926"/>
                    </a:lnTo>
                    <a:lnTo>
                      <a:pt x="248" y="725"/>
                    </a:lnTo>
                    <a:lnTo>
                      <a:pt x="406" y="657"/>
                    </a:lnTo>
                    <a:lnTo>
                      <a:pt x="298" y="597"/>
                    </a:lnTo>
                    <a:lnTo>
                      <a:pt x="135" y="485"/>
                    </a:lnTo>
                    <a:lnTo>
                      <a:pt x="0" y="463"/>
                    </a:lnTo>
                    <a:lnTo>
                      <a:pt x="60" y="266"/>
                    </a:lnTo>
                    <a:lnTo>
                      <a:pt x="72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Freeform 8"/>
              <p:cNvSpPr>
                <a:spLocks noChangeAspect="1"/>
              </p:cNvSpPr>
              <p:nvPr/>
            </p:nvSpPr>
            <p:spPr bwMode="auto">
              <a:xfrm>
                <a:off x="4609" y="1607"/>
                <a:ext cx="469" cy="5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387" y="0"/>
                  </a:cxn>
                  <a:cxn ang="0">
                    <a:pos x="67" y="218"/>
                  </a:cxn>
                  <a:cxn ang="0">
                    <a:pos x="223" y="439"/>
                  </a:cxn>
                </a:cxnLst>
                <a:rect l="0" t="0" r="r" b="b"/>
                <a:pathLst>
                  <a:path w="387" h="439">
                    <a:moveTo>
                      <a:pt x="0" y="21"/>
                    </a:moveTo>
                    <a:lnTo>
                      <a:pt x="387" y="0"/>
                    </a:lnTo>
                    <a:lnTo>
                      <a:pt x="67" y="218"/>
                    </a:lnTo>
                    <a:lnTo>
                      <a:pt x="223" y="439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Freeform 9"/>
              <p:cNvSpPr>
                <a:spLocks noChangeAspect="1"/>
              </p:cNvSpPr>
              <p:nvPr/>
            </p:nvSpPr>
            <p:spPr bwMode="auto">
              <a:xfrm>
                <a:off x="3712" y="2203"/>
                <a:ext cx="354" cy="714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92" y="216"/>
                  </a:cxn>
                  <a:cxn ang="0">
                    <a:pos x="88" y="408"/>
                  </a:cxn>
                  <a:cxn ang="0">
                    <a:pos x="0" y="444"/>
                  </a:cxn>
                  <a:cxn ang="0">
                    <a:pos x="9" y="525"/>
                  </a:cxn>
                  <a:cxn ang="0">
                    <a:pos x="96" y="590"/>
                  </a:cxn>
                  <a:cxn ang="0">
                    <a:pos x="196" y="508"/>
                  </a:cxn>
                  <a:cxn ang="0">
                    <a:pos x="4" y="446"/>
                  </a:cxn>
                </a:cxnLst>
                <a:rect l="0" t="0" r="r" b="b"/>
                <a:pathLst>
                  <a:path w="292" h="590">
                    <a:moveTo>
                      <a:pt x="213" y="0"/>
                    </a:moveTo>
                    <a:lnTo>
                      <a:pt x="292" y="216"/>
                    </a:lnTo>
                    <a:lnTo>
                      <a:pt x="88" y="408"/>
                    </a:lnTo>
                    <a:lnTo>
                      <a:pt x="0" y="444"/>
                    </a:lnTo>
                    <a:lnTo>
                      <a:pt x="9" y="525"/>
                    </a:lnTo>
                    <a:lnTo>
                      <a:pt x="96" y="590"/>
                    </a:lnTo>
                    <a:lnTo>
                      <a:pt x="196" y="508"/>
                    </a:lnTo>
                    <a:lnTo>
                      <a:pt x="4" y="446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Freeform 10"/>
              <p:cNvSpPr>
                <a:spLocks noChangeAspect="1"/>
              </p:cNvSpPr>
              <p:nvPr/>
            </p:nvSpPr>
            <p:spPr bwMode="auto">
              <a:xfrm>
                <a:off x="3947" y="2818"/>
                <a:ext cx="8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7" y="0"/>
                      <a:pt x="7" y="0"/>
                    </a:cubicBezTo>
                    <a:cubicBezTo>
                      <a:pt x="7" y="0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1"/>
              <p:cNvSpPr>
                <a:spLocks noChangeAspect="1" noChangeShapeType="1"/>
              </p:cNvSpPr>
              <p:nvPr/>
            </p:nvSpPr>
            <p:spPr bwMode="auto">
              <a:xfrm flipV="1">
                <a:off x="3949" y="2751"/>
                <a:ext cx="262" cy="67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12"/>
              <p:cNvSpPr>
                <a:spLocks noChangeAspect="1" noChangeShapeType="1"/>
              </p:cNvSpPr>
              <p:nvPr/>
            </p:nvSpPr>
            <p:spPr bwMode="auto">
              <a:xfrm>
                <a:off x="3831" y="2911"/>
                <a:ext cx="75" cy="13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Freeform 13"/>
              <p:cNvSpPr>
                <a:spLocks noChangeAspect="1"/>
              </p:cNvSpPr>
              <p:nvPr/>
            </p:nvSpPr>
            <p:spPr bwMode="auto">
              <a:xfrm>
                <a:off x="3997" y="1632"/>
                <a:ext cx="805" cy="1009"/>
              </a:xfrm>
              <a:custGeom>
                <a:avLst/>
                <a:gdLst/>
                <a:ahLst/>
                <a:cxnLst>
                  <a:cxn ang="0">
                    <a:pos x="588" y="833"/>
                  </a:cxn>
                  <a:cxn ang="0">
                    <a:pos x="665" y="576"/>
                  </a:cxn>
                  <a:cxn ang="0">
                    <a:pos x="362" y="567"/>
                  </a:cxn>
                  <a:cxn ang="0">
                    <a:pos x="501" y="406"/>
                  </a:cxn>
                  <a:cxn ang="0">
                    <a:pos x="571" y="199"/>
                  </a:cxn>
                  <a:cxn ang="0">
                    <a:pos x="509" y="0"/>
                  </a:cxn>
                  <a:cxn ang="0">
                    <a:pos x="0" y="211"/>
                  </a:cxn>
                </a:cxnLst>
                <a:rect l="0" t="0" r="r" b="b"/>
                <a:pathLst>
                  <a:path w="665" h="833">
                    <a:moveTo>
                      <a:pt x="588" y="833"/>
                    </a:moveTo>
                    <a:lnTo>
                      <a:pt x="665" y="576"/>
                    </a:lnTo>
                    <a:lnTo>
                      <a:pt x="362" y="567"/>
                    </a:lnTo>
                    <a:lnTo>
                      <a:pt x="501" y="406"/>
                    </a:lnTo>
                    <a:lnTo>
                      <a:pt x="571" y="199"/>
                    </a:lnTo>
                    <a:lnTo>
                      <a:pt x="509" y="0"/>
                    </a:lnTo>
                    <a:lnTo>
                      <a:pt x="0" y="211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Freeform 14"/>
              <p:cNvSpPr>
                <a:spLocks noChangeAspect="1"/>
              </p:cNvSpPr>
              <p:nvPr/>
            </p:nvSpPr>
            <p:spPr bwMode="auto">
              <a:xfrm>
                <a:off x="3781" y="2917"/>
                <a:ext cx="311" cy="38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17" y="302"/>
                  </a:cxn>
                  <a:cxn ang="0">
                    <a:pos x="101" y="106"/>
                  </a:cxn>
                  <a:cxn ang="0">
                    <a:pos x="161" y="274"/>
                  </a:cxn>
                  <a:cxn ang="0">
                    <a:pos x="257" y="70"/>
                  </a:cxn>
                  <a:cxn ang="0">
                    <a:pos x="39" y="0"/>
                  </a:cxn>
                </a:cxnLst>
                <a:rect l="0" t="0" r="r" b="b"/>
                <a:pathLst>
                  <a:path w="257" h="314">
                    <a:moveTo>
                      <a:pt x="0" y="314"/>
                    </a:moveTo>
                    <a:cubicBezTo>
                      <a:pt x="7" y="312"/>
                      <a:pt x="17" y="302"/>
                      <a:pt x="17" y="302"/>
                    </a:cubicBezTo>
                    <a:lnTo>
                      <a:pt x="101" y="106"/>
                    </a:lnTo>
                    <a:lnTo>
                      <a:pt x="161" y="274"/>
                    </a:lnTo>
                    <a:lnTo>
                      <a:pt x="257" y="70"/>
                    </a:lnTo>
                    <a:lnTo>
                      <a:pt x="39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Freeform 15"/>
              <p:cNvSpPr>
                <a:spLocks noChangeAspect="1"/>
              </p:cNvSpPr>
              <p:nvPr/>
            </p:nvSpPr>
            <p:spPr bwMode="auto">
              <a:xfrm>
                <a:off x="4200" y="2583"/>
                <a:ext cx="648" cy="401"/>
              </a:xfrm>
              <a:custGeom>
                <a:avLst/>
                <a:gdLst/>
                <a:ahLst/>
                <a:cxnLst>
                  <a:cxn ang="0">
                    <a:pos x="53" y="331"/>
                  </a:cxn>
                  <a:cxn ang="0">
                    <a:pos x="0" y="137"/>
                  </a:cxn>
                  <a:cxn ang="0">
                    <a:pos x="391" y="226"/>
                  </a:cxn>
                  <a:cxn ang="0">
                    <a:pos x="535" y="0"/>
                  </a:cxn>
                </a:cxnLst>
                <a:rect l="0" t="0" r="r" b="b"/>
                <a:pathLst>
                  <a:path w="535" h="331">
                    <a:moveTo>
                      <a:pt x="53" y="331"/>
                    </a:moveTo>
                    <a:lnTo>
                      <a:pt x="0" y="137"/>
                    </a:lnTo>
                    <a:lnTo>
                      <a:pt x="391" y="226"/>
                    </a:lnTo>
                    <a:lnTo>
                      <a:pt x="535" y="0"/>
                    </a:ln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16"/>
              <p:cNvSpPr>
                <a:spLocks noChangeAspect="1" noChangeShapeType="1"/>
              </p:cNvSpPr>
              <p:nvPr/>
            </p:nvSpPr>
            <p:spPr bwMode="auto">
              <a:xfrm flipV="1">
                <a:off x="4840" y="2421"/>
                <a:ext cx="104" cy="16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7"/>
              <p:cNvSpPr>
                <a:spLocks noChangeAspect="1" noChangeShapeType="1"/>
              </p:cNvSpPr>
              <p:nvPr/>
            </p:nvSpPr>
            <p:spPr bwMode="auto">
              <a:xfrm flipV="1">
                <a:off x="4944" y="2103"/>
                <a:ext cx="87" cy="32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4063" y="2315"/>
                <a:ext cx="381" cy="15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" name="Line 19"/>
              <p:cNvSpPr>
                <a:spLocks noChangeAspect="1" noChangeShapeType="1"/>
              </p:cNvSpPr>
              <p:nvPr/>
            </p:nvSpPr>
            <p:spPr bwMode="auto">
              <a:xfrm flipV="1">
                <a:off x="4381" y="2330"/>
                <a:ext cx="423" cy="34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0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4389" y="2635"/>
                <a:ext cx="320" cy="3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4261" y="2984"/>
                <a:ext cx="398" cy="8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22"/>
            <p:cNvGrpSpPr>
              <a:grpSpLocks noChangeAspect="1"/>
            </p:cNvGrpSpPr>
            <p:nvPr/>
          </p:nvGrpSpPr>
          <p:grpSpPr bwMode="auto">
            <a:xfrm>
              <a:off x="1716434" y="3080615"/>
              <a:ext cx="2360159" cy="2977535"/>
              <a:chOff x="3247" y="1580"/>
              <a:chExt cx="2077" cy="2438"/>
            </a:xfrm>
          </p:grpSpPr>
          <p:sp>
            <p:nvSpPr>
              <p:cNvPr id="123" name="Oval 23"/>
              <p:cNvSpPr>
                <a:spLocks noChangeAspect="1" noChangeArrowheads="1"/>
              </p:cNvSpPr>
              <p:nvPr/>
            </p:nvSpPr>
            <p:spPr bwMode="auto">
              <a:xfrm>
                <a:off x="4040" y="243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" name="Group 24"/>
              <p:cNvGrpSpPr>
                <a:grpSpLocks noChangeAspect="1"/>
              </p:cNvGrpSpPr>
              <p:nvPr/>
            </p:nvGrpSpPr>
            <p:grpSpPr bwMode="auto">
              <a:xfrm>
                <a:off x="3247" y="2957"/>
                <a:ext cx="1344" cy="1061"/>
                <a:chOff x="3247" y="2957"/>
                <a:chExt cx="1344" cy="1061"/>
              </a:xfrm>
            </p:grpSpPr>
            <p:sp>
              <p:nvSpPr>
                <p:cNvPr id="155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3883" y="3015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3247" y="330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322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4290" y="3123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59" name="Group 29"/>
                <p:cNvGrpSpPr>
                  <a:grpSpLocks noChangeAspect="1"/>
                </p:cNvGrpSpPr>
                <p:nvPr/>
              </p:nvGrpSpPr>
              <p:grpSpPr bwMode="auto">
                <a:xfrm>
                  <a:off x="4394" y="3374"/>
                  <a:ext cx="197" cy="644"/>
                  <a:chOff x="4394" y="3374"/>
                  <a:chExt cx="197" cy="644"/>
                </a:xfrm>
              </p:grpSpPr>
              <p:sp>
                <p:nvSpPr>
                  <p:cNvPr id="163" name="Oval 3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4" y="33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" name="Oval 3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33" y="396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5" name="Oval 3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25" y="355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0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3758" y="326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296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2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4233" y="2957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36"/>
              <p:cNvGrpSpPr>
                <a:grpSpLocks noChangeAspect="1"/>
              </p:cNvGrpSpPr>
              <p:nvPr/>
            </p:nvGrpSpPr>
            <p:grpSpPr bwMode="auto">
              <a:xfrm>
                <a:off x="3947" y="1580"/>
                <a:ext cx="1360" cy="872"/>
                <a:chOff x="3947" y="1580"/>
                <a:chExt cx="1360" cy="872"/>
              </a:xfrm>
            </p:grpSpPr>
            <p:sp>
              <p:nvSpPr>
                <p:cNvPr id="141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217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772" y="2298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4408" y="229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4916" y="239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5" name="Group 41"/>
                <p:cNvGrpSpPr>
                  <a:grpSpLocks noChangeAspect="1"/>
                </p:cNvGrpSpPr>
                <p:nvPr/>
              </p:nvGrpSpPr>
              <p:grpSpPr bwMode="auto">
                <a:xfrm>
                  <a:off x="3962" y="1580"/>
                  <a:ext cx="1345" cy="584"/>
                  <a:chOff x="3962" y="1580"/>
                  <a:chExt cx="1345" cy="584"/>
                </a:xfrm>
              </p:grpSpPr>
              <p:sp>
                <p:nvSpPr>
                  <p:cNvPr id="146" name="Oval 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49" y="201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7" name="Oval 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9" y="16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8" name="Oval 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2" y="185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Oval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46" y="210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" name="Oval 4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7" y="2101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1" name="Oval 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8" y="18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2" name="Oval 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2" y="158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" name="Oval 4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62" y="1846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" name="Oval 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04" y="207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6" name="Group 51"/>
              <p:cNvGrpSpPr>
                <a:grpSpLocks noChangeAspect="1"/>
              </p:cNvGrpSpPr>
              <p:nvPr/>
            </p:nvGrpSpPr>
            <p:grpSpPr bwMode="auto">
              <a:xfrm>
                <a:off x="3685" y="2414"/>
                <a:ext cx="1639" cy="598"/>
                <a:chOff x="3685" y="2414"/>
                <a:chExt cx="1639" cy="598"/>
              </a:xfrm>
            </p:grpSpPr>
            <p:sp>
              <p:nvSpPr>
                <p:cNvPr id="127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5255" y="2597"/>
                  <a:ext cx="69" cy="6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Oval 53"/>
                <p:cNvSpPr>
                  <a:spLocks noChangeAspect="1" noChangeArrowheads="1"/>
                </p:cNvSpPr>
                <p:nvPr/>
              </p:nvSpPr>
              <p:spPr bwMode="auto">
                <a:xfrm>
                  <a:off x="3805" y="288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Oval 54"/>
                <p:cNvSpPr>
                  <a:spLocks noChangeAspect="1" noChangeArrowheads="1"/>
                </p:cNvSpPr>
                <p:nvPr/>
              </p:nvSpPr>
              <p:spPr bwMode="auto">
                <a:xfrm>
                  <a:off x="4624" y="295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Oval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173" y="272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4646" y="283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3685" y="2711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Oval 58"/>
                <p:cNvSpPr>
                  <a:spLocks noChangeAspect="1" noChangeArrowheads="1"/>
                </p:cNvSpPr>
                <p:nvPr/>
              </p:nvSpPr>
              <p:spPr bwMode="auto">
                <a:xfrm>
                  <a:off x="3704" y="280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Oval 59"/>
                <p:cNvSpPr>
                  <a:spLocks noChangeAspect="1" noChangeArrowheads="1"/>
                </p:cNvSpPr>
                <p:nvPr/>
              </p:nvSpPr>
              <p:spPr bwMode="auto">
                <a:xfrm>
                  <a:off x="3923" y="279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Oval 60"/>
                <p:cNvSpPr>
                  <a:spLocks noChangeAspect="1" noChangeArrowheads="1"/>
                </p:cNvSpPr>
                <p:nvPr/>
              </p:nvSpPr>
              <p:spPr bwMode="auto">
                <a:xfrm>
                  <a:off x="3791" y="265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Oval 61"/>
                <p:cNvSpPr>
                  <a:spLocks noChangeAspect="1" noChangeArrowheads="1"/>
                </p:cNvSpPr>
                <p:nvPr/>
              </p:nvSpPr>
              <p:spPr bwMode="auto">
                <a:xfrm>
                  <a:off x="4682" y="261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Oval 62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255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Oval 63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264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9" name="Oval 64"/>
                <p:cNvSpPr>
                  <a:spLocks noChangeAspect="1" noChangeArrowheads="1"/>
                </p:cNvSpPr>
                <p:nvPr/>
              </p:nvSpPr>
              <p:spPr bwMode="auto">
                <a:xfrm>
                  <a:off x="3884" y="2414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Oval 65"/>
                <p:cNvSpPr>
                  <a:spLocks noChangeAspect="1" noChangeArrowheads="1"/>
                </p:cNvSpPr>
                <p:nvPr/>
              </p:nvSpPr>
              <p:spPr bwMode="auto">
                <a:xfrm>
                  <a:off x="4238" y="257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" name="Group 66"/>
            <p:cNvGrpSpPr>
              <a:grpSpLocks noChangeAspect="1"/>
            </p:cNvGrpSpPr>
            <p:nvPr/>
          </p:nvGrpSpPr>
          <p:grpSpPr bwMode="auto">
            <a:xfrm>
              <a:off x="1745555" y="3117852"/>
              <a:ext cx="2300531" cy="2916465"/>
              <a:chOff x="3276" y="1607"/>
              <a:chExt cx="2025" cy="2388"/>
            </a:xfrm>
          </p:grpSpPr>
          <p:sp>
            <p:nvSpPr>
              <p:cNvPr id="107" name="Freeform 67"/>
              <p:cNvSpPr>
                <a:spLocks noChangeAspect="1"/>
              </p:cNvSpPr>
              <p:nvPr/>
            </p:nvSpPr>
            <p:spPr bwMode="auto">
              <a:xfrm>
                <a:off x="3276" y="1607"/>
                <a:ext cx="2025" cy="1726"/>
              </a:xfrm>
              <a:custGeom>
                <a:avLst/>
                <a:gdLst/>
                <a:ahLst/>
                <a:cxnLst>
                  <a:cxn ang="0">
                    <a:pos x="0" y="1425"/>
                  </a:cxn>
                  <a:cxn ang="0">
                    <a:pos x="422" y="1392"/>
                  </a:cxn>
                  <a:cxn ang="0">
                    <a:pos x="573" y="1360"/>
                  </a:cxn>
                  <a:cxn ang="0">
                    <a:pos x="861" y="1274"/>
                  </a:cxn>
                  <a:cxn ang="0">
                    <a:pos x="1137" y="1137"/>
                  </a:cxn>
                  <a:cxn ang="0">
                    <a:pos x="1154" y="1027"/>
                  </a:cxn>
                  <a:cxn ang="0">
                    <a:pos x="1190" y="854"/>
                  </a:cxn>
                  <a:cxn ang="0">
                    <a:pos x="1291" y="806"/>
                  </a:cxn>
                  <a:cxn ang="0">
                    <a:pos x="1672" y="849"/>
                  </a:cxn>
                  <a:cxn ang="0">
                    <a:pos x="1255" y="600"/>
                  </a:cxn>
                  <a:cxn ang="0">
                    <a:pos x="1322" y="434"/>
                  </a:cxn>
                  <a:cxn ang="0">
                    <a:pos x="1456" y="410"/>
                  </a:cxn>
                  <a:cxn ang="0">
                    <a:pos x="1660" y="360"/>
                  </a:cxn>
                  <a:cxn ang="0">
                    <a:pos x="1490" y="0"/>
                  </a:cxn>
                  <a:cxn ang="0">
                    <a:pos x="1485" y="201"/>
                  </a:cxn>
                  <a:cxn ang="0">
                    <a:pos x="1449" y="410"/>
                  </a:cxn>
                </a:cxnLst>
                <a:rect l="0" t="0" r="r" b="b"/>
                <a:pathLst>
                  <a:path w="1672" h="1425">
                    <a:moveTo>
                      <a:pt x="0" y="1425"/>
                    </a:moveTo>
                    <a:lnTo>
                      <a:pt x="422" y="1392"/>
                    </a:lnTo>
                    <a:lnTo>
                      <a:pt x="573" y="1360"/>
                    </a:lnTo>
                    <a:lnTo>
                      <a:pt x="861" y="1274"/>
                    </a:lnTo>
                    <a:lnTo>
                      <a:pt x="1137" y="1137"/>
                    </a:lnTo>
                    <a:lnTo>
                      <a:pt x="1154" y="1027"/>
                    </a:lnTo>
                    <a:lnTo>
                      <a:pt x="1190" y="854"/>
                    </a:lnTo>
                    <a:lnTo>
                      <a:pt x="1291" y="806"/>
                    </a:lnTo>
                    <a:lnTo>
                      <a:pt x="1672" y="849"/>
                    </a:lnTo>
                    <a:lnTo>
                      <a:pt x="1255" y="600"/>
                    </a:lnTo>
                    <a:lnTo>
                      <a:pt x="1322" y="434"/>
                    </a:lnTo>
                    <a:lnTo>
                      <a:pt x="1456" y="410"/>
                    </a:lnTo>
                    <a:lnTo>
                      <a:pt x="1660" y="360"/>
                    </a:lnTo>
                    <a:lnTo>
                      <a:pt x="1490" y="0"/>
                    </a:lnTo>
                    <a:lnTo>
                      <a:pt x="1485" y="201"/>
                    </a:lnTo>
                    <a:lnTo>
                      <a:pt x="1449" y="41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Freeform 68"/>
              <p:cNvSpPr>
                <a:spLocks noChangeAspect="1"/>
              </p:cNvSpPr>
              <p:nvPr/>
            </p:nvSpPr>
            <p:spPr bwMode="auto">
              <a:xfrm>
                <a:off x="3906" y="1877"/>
                <a:ext cx="657" cy="2118"/>
              </a:xfrm>
              <a:custGeom>
                <a:avLst/>
                <a:gdLst/>
                <a:ahLst/>
                <a:cxnLst>
                  <a:cxn ang="0">
                    <a:pos x="543" y="1749"/>
                  </a:cxn>
                  <a:cxn ang="0">
                    <a:pos x="538" y="1413"/>
                  </a:cxn>
                  <a:cxn ang="0">
                    <a:pos x="425" y="1262"/>
                  </a:cxn>
                  <a:cxn ang="0">
                    <a:pos x="339" y="1053"/>
                  </a:cxn>
                  <a:cxn ang="0">
                    <a:pos x="296" y="917"/>
                  </a:cxn>
                  <a:cxn ang="0">
                    <a:pos x="156" y="926"/>
                  </a:cxn>
                  <a:cxn ang="0">
                    <a:pos x="248" y="725"/>
                  </a:cxn>
                  <a:cxn ang="0">
                    <a:pos x="406" y="657"/>
                  </a:cxn>
                  <a:cxn ang="0">
                    <a:pos x="298" y="597"/>
                  </a:cxn>
                  <a:cxn ang="0">
                    <a:pos x="135" y="485"/>
                  </a:cxn>
                  <a:cxn ang="0">
                    <a:pos x="0" y="463"/>
                  </a:cxn>
                  <a:cxn ang="0">
                    <a:pos x="60" y="266"/>
                  </a:cxn>
                  <a:cxn ang="0">
                    <a:pos x="72" y="0"/>
                  </a:cxn>
                </a:cxnLst>
                <a:rect l="0" t="0" r="r" b="b"/>
                <a:pathLst>
                  <a:path w="543" h="1749">
                    <a:moveTo>
                      <a:pt x="543" y="1749"/>
                    </a:moveTo>
                    <a:lnTo>
                      <a:pt x="538" y="1413"/>
                    </a:lnTo>
                    <a:lnTo>
                      <a:pt x="425" y="1262"/>
                    </a:lnTo>
                    <a:lnTo>
                      <a:pt x="339" y="1053"/>
                    </a:lnTo>
                    <a:lnTo>
                      <a:pt x="296" y="917"/>
                    </a:lnTo>
                    <a:lnTo>
                      <a:pt x="156" y="926"/>
                    </a:lnTo>
                    <a:lnTo>
                      <a:pt x="248" y="725"/>
                    </a:lnTo>
                    <a:lnTo>
                      <a:pt x="406" y="657"/>
                    </a:lnTo>
                    <a:lnTo>
                      <a:pt x="298" y="597"/>
                    </a:lnTo>
                    <a:lnTo>
                      <a:pt x="135" y="485"/>
                    </a:lnTo>
                    <a:lnTo>
                      <a:pt x="0" y="463"/>
                    </a:lnTo>
                    <a:lnTo>
                      <a:pt x="60" y="266"/>
                    </a:lnTo>
                    <a:lnTo>
                      <a:pt x="72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Freeform 69"/>
              <p:cNvSpPr>
                <a:spLocks noChangeAspect="1"/>
              </p:cNvSpPr>
              <p:nvPr/>
            </p:nvSpPr>
            <p:spPr bwMode="auto">
              <a:xfrm>
                <a:off x="4609" y="1607"/>
                <a:ext cx="469" cy="5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387" y="0"/>
                  </a:cxn>
                  <a:cxn ang="0">
                    <a:pos x="67" y="218"/>
                  </a:cxn>
                  <a:cxn ang="0">
                    <a:pos x="223" y="439"/>
                  </a:cxn>
                </a:cxnLst>
                <a:rect l="0" t="0" r="r" b="b"/>
                <a:pathLst>
                  <a:path w="387" h="439">
                    <a:moveTo>
                      <a:pt x="0" y="21"/>
                    </a:moveTo>
                    <a:lnTo>
                      <a:pt x="387" y="0"/>
                    </a:lnTo>
                    <a:lnTo>
                      <a:pt x="67" y="218"/>
                    </a:lnTo>
                    <a:lnTo>
                      <a:pt x="223" y="439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Freeform 70"/>
              <p:cNvSpPr>
                <a:spLocks noChangeAspect="1"/>
              </p:cNvSpPr>
              <p:nvPr/>
            </p:nvSpPr>
            <p:spPr bwMode="auto">
              <a:xfrm>
                <a:off x="3712" y="2203"/>
                <a:ext cx="354" cy="714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292" y="216"/>
                  </a:cxn>
                  <a:cxn ang="0">
                    <a:pos x="88" y="408"/>
                  </a:cxn>
                  <a:cxn ang="0">
                    <a:pos x="0" y="444"/>
                  </a:cxn>
                  <a:cxn ang="0">
                    <a:pos x="9" y="525"/>
                  </a:cxn>
                  <a:cxn ang="0">
                    <a:pos x="96" y="590"/>
                  </a:cxn>
                  <a:cxn ang="0">
                    <a:pos x="196" y="508"/>
                  </a:cxn>
                  <a:cxn ang="0">
                    <a:pos x="4" y="446"/>
                  </a:cxn>
                </a:cxnLst>
                <a:rect l="0" t="0" r="r" b="b"/>
                <a:pathLst>
                  <a:path w="292" h="590">
                    <a:moveTo>
                      <a:pt x="213" y="0"/>
                    </a:moveTo>
                    <a:lnTo>
                      <a:pt x="292" y="216"/>
                    </a:lnTo>
                    <a:lnTo>
                      <a:pt x="88" y="408"/>
                    </a:lnTo>
                    <a:lnTo>
                      <a:pt x="0" y="444"/>
                    </a:lnTo>
                    <a:lnTo>
                      <a:pt x="9" y="525"/>
                    </a:lnTo>
                    <a:lnTo>
                      <a:pt x="96" y="590"/>
                    </a:lnTo>
                    <a:lnTo>
                      <a:pt x="196" y="508"/>
                    </a:lnTo>
                    <a:lnTo>
                      <a:pt x="4" y="446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Freeform 71"/>
              <p:cNvSpPr>
                <a:spLocks noChangeAspect="1"/>
              </p:cNvSpPr>
              <p:nvPr/>
            </p:nvSpPr>
            <p:spPr bwMode="auto">
              <a:xfrm>
                <a:off x="3947" y="2818"/>
                <a:ext cx="8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7" y="0"/>
                  </a:cxn>
                  <a:cxn ang="0">
                    <a:pos x="0" y="3"/>
                  </a:cxn>
                </a:cxnLst>
                <a:rect l="0" t="0" r="r" b="b"/>
                <a:pathLst>
                  <a:path w="7" h="3">
                    <a:moveTo>
                      <a:pt x="0" y="3"/>
                    </a:moveTo>
                    <a:cubicBezTo>
                      <a:pt x="2" y="2"/>
                      <a:pt x="7" y="0"/>
                      <a:pt x="7" y="0"/>
                    </a:cubicBezTo>
                    <a:cubicBezTo>
                      <a:pt x="7" y="0"/>
                      <a:pt x="2" y="2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72"/>
              <p:cNvSpPr>
                <a:spLocks noChangeAspect="1" noChangeShapeType="1"/>
              </p:cNvSpPr>
              <p:nvPr/>
            </p:nvSpPr>
            <p:spPr bwMode="auto">
              <a:xfrm flipV="1">
                <a:off x="3949" y="2751"/>
                <a:ext cx="262" cy="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73"/>
              <p:cNvSpPr>
                <a:spLocks noChangeAspect="1" noChangeShapeType="1"/>
              </p:cNvSpPr>
              <p:nvPr/>
            </p:nvSpPr>
            <p:spPr bwMode="auto">
              <a:xfrm>
                <a:off x="3831" y="2911"/>
                <a:ext cx="75" cy="1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Freeform 74"/>
              <p:cNvSpPr>
                <a:spLocks noChangeAspect="1"/>
              </p:cNvSpPr>
              <p:nvPr/>
            </p:nvSpPr>
            <p:spPr bwMode="auto">
              <a:xfrm>
                <a:off x="3997" y="1632"/>
                <a:ext cx="805" cy="1009"/>
              </a:xfrm>
              <a:custGeom>
                <a:avLst/>
                <a:gdLst/>
                <a:ahLst/>
                <a:cxnLst>
                  <a:cxn ang="0">
                    <a:pos x="588" y="833"/>
                  </a:cxn>
                  <a:cxn ang="0">
                    <a:pos x="665" y="576"/>
                  </a:cxn>
                  <a:cxn ang="0">
                    <a:pos x="362" y="567"/>
                  </a:cxn>
                  <a:cxn ang="0">
                    <a:pos x="501" y="406"/>
                  </a:cxn>
                  <a:cxn ang="0">
                    <a:pos x="571" y="199"/>
                  </a:cxn>
                  <a:cxn ang="0">
                    <a:pos x="509" y="0"/>
                  </a:cxn>
                  <a:cxn ang="0">
                    <a:pos x="0" y="211"/>
                  </a:cxn>
                </a:cxnLst>
                <a:rect l="0" t="0" r="r" b="b"/>
                <a:pathLst>
                  <a:path w="665" h="833">
                    <a:moveTo>
                      <a:pt x="588" y="833"/>
                    </a:moveTo>
                    <a:lnTo>
                      <a:pt x="665" y="576"/>
                    </a:lnTo>
                    <a:lnTo>
                      <a:pt x="362" y="567"/>
                    </a:lnTo>
                    <a:lnTo>
                      <a:pt x="501" y="406"/>
                    </a:lnTo>
                    <a:lnTo>
                      <a:pt x="571" y="199"/>
                    </a:lnTo>
                    <a:lnTo>
                      <a:pt x="509" y="0"/>
                    </a:lnTo>
                    <a:lnTo>
                      <a:pt x="0" y="21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Freeform 75"/>
              <p:cNvSpPr>
                <a:spLocks noChangeAspect="1"/>
              </p:cNvSpPr>
              <p:nvPr/>
            </p:nvSpPr>
            <p:spPr bwMode="auto">
              <a:xfrm>
                <a:off x="3781" y="2917"/>
                <a:ext cx="311" cy="380"/>
              </a:xfrm>
              <a:custGeom>
                <a:avLst/>
                <a:gdLst/>
                <a:ahLst/>
                <a:cxnLst>
                  <a:cxn ang="0">
                    <a:pos x="0" y="314"/>
                  </a:cxn>
                  <a:cxn ang="0">
                    <a:pos x="17" y="302"/>
                  </a:cxn>
                  <a:cxn ang="0">
                    <a:pos x="101" y="106"/>
                  </a:cxn>
                  <a:cxn ang="0">
                    <a:pos x="161" y="274"/>
                  </a:cxn>
                  <a:cxn ang="0">
                    <a:pos x="257" y="70"/>
                  </a:cxn>
                  <a:cxn ang="0">
                    <a:pos x="39" y="0"/>
                  </a:cxn>
                </a:cxnLst>
                <a:rect l="0" t="0" r="r" b="b"/>
                <a:pathLst>
                  <a:path w="257" h="314">
                    <a:moveTo>
                      <a:pt x="0" y="314"/>
                    </a:moveTo>
                    <a:cubicBezTo>
                      <a:pt x="7" y="312"/>
                      <a:pt x="17" y="302"/>
                      <a:pt x="17" y="302"/>
                    </a:cubicBezTo>
                    <a:lnTo>
                      <a:pt x="101" y="106"/>
                    </a:lnTo>
                    <a:lnTo>
                      <a:pt x="161" y="274"/>
                    </a:lnTo>
                    <a:lnTo>
                      <a:pt x="257" y="70"/>
                    </a:lnTo>
                    <a:lnTo>
                      <a:pt x="39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Freeform 76"/>
              <p:cNvSpPr>
                <a:spLocks noChangeAspect="1"/>
              </p:cNvSpPr>
              <p:nvPr/>
            </p:nvSpPr>
            <p:spPr bwMode="auto">
              <a:xfrm>
                <a:off x="4200" y="2583"/>
                <a:ext cx="648" cy="401"/>
              </a:xfrm>
              <a:custGeom>
                <a:avLst/>
                <a:gdLst/>
                <a:ahLst/>
                <a:cxnLst>
                  <a:cxn ang="0">
                    <a:pos x="53" y="331"/>
                  </a:cxn>
                  <a:cxn ang="0">
                    <a:pos x="0" y="137"/>
                  </a:cxn>
                  <a:cxn ang="0">
                    <a:pos x="391" y="226"/>
                  </a:cxn>
                  <a:cxn ang="0">
                    <a:pos x="535" y="0"/>
                  </a:cxn>
                </a:cxnLst>
                <a:rect l="0" t="0" r="r" b="b"/>
                <a:pathLst>
                  <a:path w="535" h="331">
                    <a:moveTo>
                      <a:pt x="53" y="331"/>
                    </a:moveTo>
                    <a:lnTo>
                      <a:pt x="0" y="137"/>
                    </a:lnTo>
                    <a:lnTo>
                      <a:pt x="391" y="226"/>
                    </a:lnTo>
                    <a:lnTo>
                      <a:pt x="535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77"/>
              <p:cNvSpPr>
                <a:spLocks noChangeAspect="1" noChangeShapeType="1"/>
              </p:cNvSpPr>
              <p:nvPr/>
            </p:nvSpPr>
            <p:spPr bwMode="auto">
              <a:xfrm flipV="1">
                <a:off x="4840" y="2421"/>
                <a:ext cx="104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78"/>
              <p:cNvSpPr>
                <a:spLocks noChangeAspect="1" noChangeShapeType="1"/>
              </p:cNvSpPr>
              <p:nvPr/>
            </p:nvSpPr>
            <p:spPr bwMode="auto">
              <a:xfrm flipV="1">
                <a:off x="4944" y="2103"/>
                <a:ext cx="87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79"/>
              <p:cNvSpPr>
                <a:spLocks noChangeAspect="1" noChangeShapeType="1"/>
              </p:cNvSpPr>
              <p:nvPr/>
            </p:nvSpPr>
            <p:spPr bwMode="auto">
              <a:xfrm flipV="1">
                <a:off x="4063" y="2315"/>
                <a:ext cx="381" cy="1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80"/>
              <p:cNvSpPr>
                <a:spLocks noChangeAspect="1" noChangeShapeType="1"/>
              </p:cNvSpPr>
              <p:nvPr/>
            </p:nvSpPr>
            <p:spPr bwMode="auto">
              <a:xfrm flipV="1">
                <a:off x="4381" y="2330"/>
                <a:ext cx="423" cy="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81"/>
              <p:cNvSpPr>
                <a:spLocks noChangeAspect="1" noChangeShapeType="1"/>
              </p:cNvSpPr>
              <p:nvPr/>
            </p:nvSpPr>
            <p:spPr bwMode="auto">
              <a:xfrm flipV="1">
                <a:off x="4389" y="2635"/>
                <a:ext cx="320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82"/>
              <p:cNvSpPr>
                <a:spLocks noChangeAspect="1" noChangeShapeType="1"/>
              </p:cNvSpPr>
              <p:nvPr/>
            </p:nvSpPr>
            <p:spPr bwMode="auto">
              <a:xfrm flipV="1">
                <a:off x="4261" y="2984"/>
                <a:ext cx="398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" name="Group 83"/>
            <p:cNvGrpSpPr>
              <a:grpSpLocks noChangeAspect="1"/>
            </p:cNvGrpSpPr>
            <p:nvPr/>
          </p:nvGrpSpPr>
          <p:grpSpPr bwMode="auto">
            <a:xfrm>
              <a:off x="1712274" y="3085083"/>
              <a:ext cx="2360159" cy="2977535"/>
              <a:chOff x="3247" y="1580"/>
              <a:chExt cx="2077" cy="2438"/>
            </a:xfrm>
          </p:grpSpPr>
          <p:sp>
            <p:nvSpPr>
              <p:cNvPr id="64" name="Oval 84"/>
              <p:cNvSpPr>
                <a:spLocks noChangeAspect="1" noChangeArrowheads="1"/>
              </p:cNvSpPr>
              <p:nvPr/>
            </p:nvSpPr>
            <p:spPr bwMode="auto">
              <a:xfrm>
                <a:off x="4040" y="243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5" name="Group 85"/>
              <p:cNvGrpSpPr>
                <a:grpSpLocks noChangeAspect="1"/>
              </p:cNvGrpSpPr>
              <p:nvPr/>
            </p:nvGrpSpPr>
            <p:grpSpPr bwMode="auto">
              <a:xfrm>
                <a:off x="3247" y="2957"/>
                <a:ext cx="1344" cy="1061"/>
                <a:chOff x="3247" y="2957"/>
                <a:chExt cx="1344" cy="1061"/>
              </a:xfrm>
            </p:grpSpPr>
            <p:sp>
              <p:nvSpPr>
                <p:cNvPr id="96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3883" y="3015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3247" y="330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322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4290" y="3123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0" name="Group 90"/>
                <p:cNvGrpSpPr>
                  <a:grpSpLocks noChangeAspect="1"/>
                </p:cNvGrpSpPr>
                <p:nvPr/>
              </p:nvGrpSpPr>
              <p:grpSpPr bwMode="auto">
                <a:xfrm>
                  <a:off x="4394" y="3374"/>
                  <a:ext cx="197" cy="644"/>
                  <a:chOff x="4394" y="3374"/>
                  <a:chExt cx="197" cy="644"/>
                </a:xfrm>
              </p:grpSpPr>
              <p:sp>
                <p:nvSpPr>
                  <p:cNvPr id="104" name="Oval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394" y="3374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33" y="396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" name="Oval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25" y="3558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Oval 94"/>
                <p:cNvSpPr>
                  <a:spLocks noChangeAspect="1" noChangeArrowheads="1"/>
                </p:cNvSpPr>
                <p:nvPr/>
              </p:nvSpPr>
              <p:spPr bwMode="auto">
                <a:xfrm>
                  <a:off x="3758" y="326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Oval 95"/>
                <p:cNvSpPr>
                  <a:spLocks noChangeAspect="1" noChangeArrowheads="1"/>
                </p:cNvSpPr>
                <p:nvPr/>
              </p:nvSpPr>
              <p:spPr bwMode="auto">
                <a:xfrm>
                  <a:off x="4069" y="296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Oval 96"/>
                <p:cNvSpPr>
                  <a:spLocks noChangeAspect="1" noChangeArrowheads="1"/>
                </p:cNvSpPr>
                <p:nvPr/>
              </p:nvSpPr>
              <p:spPr bwMode="auto">
                <a:xfrm>
                  <a:off x="4233" y="2957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6" name="Group 97"/>
              <p:cNvGrpSpPr>
                <a:grpSpLocks noChangeAspect="1"/>
              </p:cNvGrpSpPr>
              <p:nvPr/>
            </p:nvGrpSpPr>
            <p:grpSpPr bwMode="auto">
              <a:xfrm>
                <a:off x="3947" y="1580"/>
                <a:ext cx="1360" cy="872"/>
                <a:chOff x="3947" y="1580"/>
                <a:chExt cx="1360" cy="872"/>
              </a:xfrm>
            </p:grpSpPr>
            <p:sp>
              <p:nvSpPr>
                <p:cNvPr id="82" name="Oval 98"/>
                <p:cNvSpPr>
                  <a:spLocks noChangeAspect="1" noChangeArrowheads="1"/>
                </p:cNvSpPr>
                <p:nvPr/>
              </p:nvSpPr>
              <p:spPr bwMode="auto">
                <a:xfrm>
                  <a:off x="3947" y="217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99"/>
                <p:cNvSpPr>
                  <a:spLocks noChangeAspect="1" noChangeArrowheads="1"/>
                </p:cNvSpPr>
                <p:nvPr/>
              </p:nvSpPr>
              <p:spPr bwMode="auto">
                <a:xfrm>
                  <a:off x="4772" y="2298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100"/>
                <p:cNvSpPr>
                  <a:spLocks noChangeAspect="1" noChangeArrowheads="1"/>
                </p:cNvSpPr>
                <p:nvPr/>
              </p:nvSpPr>
              <p:spPr bwMode="auto">
                <a:xfrm>
                  <a:off x="4408" y="229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101"/>
                <p:cNvSpPr>
                  <a:spLocks noChangeAspect="1" noChangeArrowheads="1"/>
                </p:cNvSpPr>
                <p:nvPr/>
              </p:nvSpPr>
              <p:spPr bwMode="auto">
                <a:xfrm>
                  <a:off x="4916" y="239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86" name="Group 102"/>
                <p:cNvGrpSpPr>
                  <a:grpSpLocks noChangeAspect="1"/>
                </p:cNvGrpSpPr>
                <p:nvPr/>
              </p:nvGrpSpPr>
              <p:grpSpPr bwMode="auto">
                <a:xfrm>
                  <a:off x="3962" y="1580"/>
                  <a:ext cx="1345" cy="584"/>
                  <a:chOff x="3962" y="1580"/>
                  <a:chExt cx="1345" cy="584"/>
                </a:xfrm>
              </p:grpSpPr>
              <p:sp>
                <p:nvSpPr>
                  <p:cNvPr id="87" name="Oval 1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249" y="201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8" name="Oval 1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79" y="1609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Oval 10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962" y="1853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Oval 1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46" y="2106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" name="Oval 1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567" y="2101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Oval 10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8" y="1815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3" name="Oval 1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42" y="1580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Oval 1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662" y="1846"/>
                    <a:ext cx="58" cy="59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Oval 11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04" y="2072"/>
                    <a:ext cx="58" cy="5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7" name="Group 112"/>
              <p:cNvGrpSpPr>
                <a:grpSpLocks noChangeAspect="1"/>
              </p:cNvGrpSpPr>
              <p:nvPr/>
            </p:nvGrpSpPr>
            <p:grpSpPr bwMode="auto">
              <a:xfrm>
                <a:off x="3685" y="2414"/>
                <a:ext cx="1639" cy="598"/>
                <a:chOff x="3685" y="2414"/>
                <a:chExt cx="1639" cy="598"/>
              </a:xfrm>
            </p:grpSpPr>
            <p:sp>
              <p:nvSpPr>
                <p:cNvPr id="68" name="Oval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5255" y="2597"/>
                  <a:ext cx="69" cy="69"/>
                </a:xfrm>
                <a:prstGeom prst="ellipse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Oval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3805" y="288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4624" y="2953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Oval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4173" y="2722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4646" y="283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Oval 118"/>
                <p:cNvSpPr>
                  <a:spLocks noChangeAspect="1" noChangeArrowheads="1"/>
                </p:cNvSpPr>
                <p:nvPr/>
              </p:nvSpPr>
              <p:spPr bwMode="auto">
                <a:xfrm>
                  <a:off x="3685" y="2711"/>
                  <a:ext cx="59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3704" y="280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3923" y="2790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3791" y="2659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Oval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4682" y="261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4811" y="255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Oval 124"/>
                <p:cNvSpPr>
                  <a:spLocks noChangeAspect="1" noChangeArrowheads="1"/>
                </p:cNvSpPr>
                <p:nvPr/>
              </p:nvSpPr>
              <p:spPr bwMode="auto">
                <a:xfrm>
                  <a:off x="4361" y="2642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25"/>
                <p:cNvSpPr>
                  <a:spLocks noChangeAspect="1" noChangeArrowheads="1"/>
                </p:cNvSpPr>
                <p:nvPr/>
              </p:nvSpPr>
              <p:spPr bwMode="auto">
                <a:xfrm>
                  <a:off x="3884" y="2414"/>
                  <a:ext cx="58" cy="59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126"/>
                <p:cNvSpPr>
                  <a:spLocks noChangeAspect="1" noChangeArrowheads="1"/>
                </p:cNvSpPr>
                <p:nvPr/>
              </p:nvSpPr>
              <p:spPr bwMode="auto">
                <a:xfrm>
                  <a:off x="4238" y="2574"/>
                  <a:ext cx="58" cy="58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2" name="Group 241"/>
          <p:cNvGrpSpPr/>
          <p:nvPr/>
        </p:nvGrpSpPr>
        <p:grpSpPr>
          <a:xfrm>
            <a:off x="4788268" y="2802067"/>
            <a:ext cx="3717257" cy="2349847"/>
            <a:chOff x="4702808" y="2673877"/>
            <a:chExt cx="3717257" cy="2349847"/>
          </a:xfrm>
        </p:grpSpPr>
        <p:grpSp>
          <p:nvGrpSpPr>
            <p:cNvPr id="55" name="Group 54"/>
            <p:cNvGrpSpPr/>
            <p:nvPr/>
          </p:nvGrpSpPr>
          <p:grpSpPr>
            <a:xfrm>
              <a:off x="5998624" y="2997010"/>
              <a:ext cx="366712" cy="463550"/>
              <a:chOff x="7102805" y="3237302"/>
              <a:chExt cx="366712" cy="463550"/>
            </a:xfrm>
          </p:grpSpPr>
          <p:sp>
            <p:nvSpPr>
              <p:cNvPr id="29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sp>
          <p:nvSpPr>
            <p:cNvPr id="34" name="Text Box 60"/>
            <p:cNvSpPr txBox="1">
              <a:spLocks noChangeArrowheads="1"/>
            </p:cNvSpPr>
            <p:nvPr/>
          </p:nvSpPr>
          <p:spPr bwMode="auto">
            <a:xfrm>
              <a:off x="6054054" y="2673877"/>
              <a:ext cx="245878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t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grpSp>
          <p:nvGrpSpPr>
            <p:cNvPr id="183" name="Group 182"/>
            <p:cNvGrpSpPr/>
            <p:nvPr/>
          </p:nvGrpSpPr>
          <p:grpSpPr>
            <a:xfrm>
              <a:off x="7712405" y="2997010"/>
              <a:ext cx="366712" cy="463550"/>
              <a:chOff x="7102805" y="3237302"/>
              <a:chExt cx="366712" cy="463550"/>
            </a:xfrm>
          </p:grpSpPr>
          <p:sp>
            <p:nvSpPr>
              <p:cNvPr id="184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5998624" y="4305342"/>
              <a:ext cx="366712" cy="463550"/>
              <a:chOff x="7102805" y="3237302"/>
              <a:chExt cx="366712" cy="463550"/>
            </a:xfrm>
          </p:grpSpPr>
          <p:sp>
            <p:nvSpPr>
              <p:cNvPr id="187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7712405" y="4305342"/>
              <a:ext cx="366712" cy="463550"/>
              <a:chOff x="7102805" y="3237302"/>
              <a:chExt cx="366712" cy="463550"/>
            </a:xfrm>
          </p:grpSpPr>
          <p:sp>
            <p:nvSpPr>
              <p:cNvPr id="190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4969206" y="3638232"/>
              <a:ext cx="366712" cy="463550"/>
              <a:chOff x="7102805" y="3237302"/>
              <a:chExt cx="366712" cy="463550"/>
            </a:xfrm>
          </p:grpSpPr>
          <p:sp>
            <p:nvSpPr>
              <p:cNvPr id="193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sp>
          <p:nvSpPr>
            <p:cNvPr id="195" name="Text Box 60"/>
            <p:cNvSpPr txBox="1">
              <a:spLocks noChangeArrowheads="1"/>
            </p:cNvSpPr>
            <p:nvPr/>
          </p:nvSpPr>
          <p:spPr bwMode="auto">
            <a:xfrm>
              <a:off x="7742188" y="2673877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x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6" name="Text Box 60"/>
            <p:cNvSpPr txBox="1">
              <a:spLocks noChangeArrowheads="1"/>
            </p:cNvSpPr>
            <p:nvPr/>
          </p:nvSpPr>
          <p:spPr bwMode="auto">
            <a:xfrm>
              <a:off x="4702808" y="3660167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s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7" name="Text Box 60"/>
            <p:cNvSpPr txBox="1">
              <a:spLocks noChangeArrowheads="1"/>
            </p:cNvSpPr>
            <p:nvPr/>
          </p:nvSpPr>
          <p:spPr bwMode="auto">
            <a:xfrm>
              <a:off x="6048532" y="4652211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y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8" name="Text Box 60"/>
            <p:cNvSpPr txBox="1">
              <a:spLocks noChangeArrowheads="1"/>
            </p:cNvSpPr>
            <p:nvPr/>
          </p:nvSpPr>
          <p:spPr bwMode="auto">
            <a:xfrm>
              <a:off x="7765190" y="4652211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z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cxnSp>
          <p:nvCxnSpPr>
            <p:cNvPr id="200" name="Straight Arrow Connector 199"/>
            <p:cNvCxnSpPr>
              <a:endCxn id="29" idx="3"/>
            </p:cNvCxnSpPr>
            <p:nvPr/>
          </p:nvCxnSpPr>
          <p:spPr bwMode="auto">
            <a:xfrm flipV="1">
              <a:off x="5322498" y="3338594"/>
              <a:ext cx="729830" cy="40939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5" name="Straight Arrow Connector 204"/>
            <p:cNvCxnSpPr>
              <a:stCxn id="30" idx="3"/>
              <a:endCxn id="185" idx="1"/>
            </p:cNvCxnSpPr>
            <p:nvPr/>
          </p:nvCxnSpPr>
          <p:spPr bwMode="auto">
            <a:xfrm>
              <a:off x="6363749" y="3228785"/>
              <a:ext cx="134865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8" name="Straight Connector 207"/>
            <p:cNvCxnSpPr>
              <a:stCxn id="188" idx="3"/>
              <a:endCxn id="191" idx="1"/>
            </p:cNvCxnSpPr>
            <p:nvPr/>
          </p:nvCxnSpPr>
          <p:spPr bwMode="auto">
            <a:xfrm>
              <a:off x="6363749" y="4537117"/>
              <a:ext cx="1348656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0" name="Straight Connector 209"/>
            <p:cNvCxnSpPr>
              <a:stCxn id="187" idx="7"/>
              <a:endCxn id="184" idx="3"/>
            </p:cNvCxnSpPr>
            <p:nvPr/>
          </p:nvCxnSpPr>
          <p:spPr bwMode="auto">
            <a:xfrm flipV="1">
              <a:off x="6311632" y="3338594"/>
              <a:ext cx="1454477" cy="104902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>
              <a:stCxn id="190" idx="1"/>
              <a:endCxn id="194" idx="3"/>
            </p:cNvCxnSpPr>
            <p:nvPr/>
          </p:nvCxnSpPr>
          <p:spPr bwMode="auto">
            <a:xfrm flipH="1" flipV="1">
              <a:off x="5334331" y="3870007"/>
              <a:ext cx="2431778" cy="51761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8" name="Straight Arrow Connector 217"/>
            <p:cNvCxnSpPr>
              <a:endCxn id="193" idx="5"/>
            </p:cNvCxnSpPr>
            <p:nvPr/>
          </p:nvCxnSpPr>
          <p:spPr bwMode="auto">
            <a:xfrm flipH="1" flipV="1">
              <a:off x="5282214" y="3979816"/>
              <a:ext cx="720763" cy="44136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28" name="Freeform 227"/>
            <p:cNvSpPr/>
            <p:nvPr/>
          </p:nvSpPr>
          <p:spPr bwMode="auto">
            <a:xfrm>
              <a:off x="6246421" y="3376155"/>
              <a:ext cx="122711" cy="967839"/>
            </a:xfrm>
            <a:custGeom>
              <a:avLst/>
              <a:gdLst>
                <a:gd name="connsiteX0" fmla="*/ 0 w 229589"/>
                <a:gd name="connsiteY0" fmla="*/ 967839 h 967839"/>
                <a:gd name="connsiteX1" fmla="*/ 225631 w 229589"/>
                <a:gd name="connsiteY1" fmla="*/ 439387 h 967839"/>
                <a:gd name="connsiteX2" fmla="*/ 23750 w 229589"/>
                <a:gd name="connsiteY2" fmla="*/ 0 h 967839"/>
                <a:gd name="connsiteX3" fmla="*/ 23750 w 229589"/>
                <a:gd name="connsiteY3" fmla="*/ 0 h 967839"/>
                <a:gd name="connsiteX0" fmla="*/ 0 w 122711"/>
                <a:gd name="connsiteY0" fmla="*/ 967839 h 967839"/>
                <a:gd name="connsiteX1" fmla="*/ 118753 w 122711"/>
                <a:gd name="connsiteY1" fmla="*/ 427511 h 967839"/>
                <a:gd name="connsiteX2" fmla="*/ 23750 w 122711"/>
                <a:gd name="connsiteY2" fmla="*/ 0 h 967839"/>
                <a:gd name="connsiteX3" fmla="*/ 23750 w 122711"/>
                <a:gd name="connsiteY3" fmla="*/ 0 h 96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711" h="967839">
                  <a:moveTo>
                    <a:pt x="0" y="967839"/>
                  </a:moveTo>
                  <a:cubicBezTo>
                    <a:pt x="110836" y="784266"/>
                    <a:pt x="114795" y="588817"/>
                    <a:pt x="118753" y="427511"/>
                  </a:cubicBezTo>
                  <a:cubicBezTo>
                    <a:pt x="122711" y="266205"/>
                    <a:pt x="39584" y="71252"/>
                    <a:pt x="23750" y="0"/>
                  </a:cubicBezTo>
                  <a:lnTo>
                    <a:pt x="2375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5984174" y="3382093"/>
              <a:ext cx="143494" cy="950026"/>
            </a:xfrm>
            <a:custGeom>
              <a:avLst/>
              <a:gdLst>
                <a:gd name="connsiteX0" fmla="*/ 143494 w 143494"/>
                <a:gd name="connsiteY0" fmla="*/ 0 h 950026"/>
                <a:gd name="connsiteX1" fmla="*/ 990 w 143494"/>
                <a:gd name="connsiteY1" fmla="*/ 391886 h 950026"/>
                <a:gd name="connsiteX2" fmla="*/ 137556 w 143494"/>
                <a:gd name="connsiteY2" fmla="*/ 950026 h 95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494" h="950026">
                  <a:moveTo>
                    <a:pt x="143494" y="0"/>
                  </a:moveTo>
                  <a:cubicBezTo>
                    <a:pt x="72737" y="116774"/>
                    <a:pt x="1980" y="233548"/>
                    <a:pt x="990" y="391886"/>
                  </a:cubicBezTo>
                  <a:cubicBezTo>
                    <a:pt x="0" y="550224"/>
                    <a:pt x="68778" y="750125"/>
                    <a:pt x="137556" y="95002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7986156" y="3376155"/>
              <a:ext cx="168233" cy="979715"/>
            </a:xfrm>
            <a:custGeom>
              <a:avLst/>
              <a:gdLst>
                <a:gd name="connsiteX0" fmla="*/ 11875 w 168233"/>
                <a:gd name="connsiteY0" fmla="*/ 979715 h 979715"/>
                <a:gd name="connsiteX1" fmla="*/ 166254 w 168233"/>
                <a:gd name="connsiteY1" fmla="*/ 486889 h 979715"/>
                <a:gd name="connsiteX2" fmla="*/ 0 w 168233"/>
                <a:gd name="connsiteY2" fmla="*/ 0 h 97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33" h="979715">
                  <a:moveTo>
                    <a:pt x="11875" y="979715"/>
                  </a:moveTo>
                  <a:cubicBezTo>
                    <a:pt x="90054" y="814945"/>
                    <a:pt x="168233" y="650175"/>
                    <a:pt x="166254" y="486889"/>
                  </a:cubicBezTo>
                  <a:cubicBezTo>
                    <a:pt x="164275" y="323603"/>
                    <a:pt x="82137" y="161801"/>
                    <a:pt x="0" y="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7727867" y="3388031"/>
              <a:ext cx="139536" cy="944088"/>
            </a:xfrm>
            <a:custGeom>
              <a:avLst/>
              <a:gdLst>
                <a:gd name="connsiteX0" fmla="*/ 121723 w 139536"/>
                <a:gd name="connsiteY0" fmla="*/ 0 h 944088"/>
                <a:gd name="connsiteX1" fmla="*/ 2969 w 139536"/>
                <a:gd name="connsiteY1" fmla="*/ 439387 h 944088"/>
                <a:gd name="connsiteX2" fmla="*/ 139536 w 139536"/>
                <a:gd name="connsiteY2" fmla="*/ 944088 h 94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536" h="944088">
                  <a:moveTo>
                    <a:pt x="121723" y="0"/>
                  </a:moveTo>
                  <a:cubicBezTo>
                    <a:pt x="60861" y="141019"/>
                    <a:pt x="0" y="282039"/>
                    <a:pt x="2969" y="439387"/>
                  </a:cubicBezTo>
                  <a:cubicBezTo>
                    <a:pt x="5938" y="596735"/>
                    <a:pt x="72737" y="770411"/>
                    <a:pt x="139536" y="944088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Text Box 60"/>
            <p:cNvSpPr txBox="1">
              <a:spLocks noChangeArrowheads="1"/>
            </p:cNvSpPr>
            <p:nvPr/>
          </p:nvSpPr>
          <p:spPr bwMode="auto">
            <a:xfrm>
              <a:off x="5432186" y="3265669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6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3" name="Text Box 60"/>
            <p:cNvSpPr txBox="1">
              <a:spLocks noChangeArrowheads="1"/>
            </p:cNvSpPr>
            <p:nvPr/>
          </p:nvSpPr>
          <p:spPr bwMode="auto">
            <a:xfrm>
              <a:off x="5448020" y="4184027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4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4" name="Text Box 60"/>
            <p:cNvSpPr txBox="1">
              <a:spLocks noChangeArrowheads="1"/>
            </p:cNvSpPr>
            <p:nvPr/>
          </p:nvSpPr>
          <p:spPr bwMode="auto">
            <a:xfrm>
              <a:off x="6828529" y="2901492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3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5" name="Text Box 60"/>
            <p:cNvSpPr txBox="1">
              <a:spLocks noChangeArrowheads="1"/>
            </p:cNvSpPr>
            <p:nvPr/>
          </p:nvSpPr>
          <p:spPr bwMode="auto">
            <a:xfrm>
              <a:off x="6828529" y="4510599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3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6" name="Text Box 60"/>
            <p:cNvSpPr txBox="1">
              <a:spLocks noChangeArrowheads="1"/>
            </p:cNvSpPr>
            <p:nvPr/>
          </p:nvSpPr>
          <p:spPr bwMode="auto">
            <a:xfrm>
              <a:off x="7458912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4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7" name="Text Box 60"/>
            <p:cNvSpPr txBox="1">
              <a:spLocks noChangeArrowheads="1"/>
            </p:cNvSpPr>
            <p:nvPr/>
          </p:nvSpPr>
          <p:spPr bwMode="auto">
            <a:xfrm>
              <a:off x="8110066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5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8" name="Text Box 60"/>
            <p:cNvSpPr txBox="1">
              <a:spLocks noChangeArrowheads="1"/>
            </p:cNvSpPr>
            <p:nvPr/>
          </p:nvSpPr>
          <p:spPr bwMode="auto">
            <a:xfrm>
              <a:off x="6334707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1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9" name="Text Box 60"/>
            <p:cNvSpPr txBox="1">
              <a:spLocks noChangeArrowheads="1"/>
            </p:cNvSpPr>
            <p:nvPr/>
          </p:nvSpPr>
          <p:spPr bwMode="auto">
            <a:xfrm>
              <a:off x="5711259" y="3604115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2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40" name="Text Box 60"/>
            <p:cNvSpPr txBox="1">
              <a:spLocks noChangeArrowheads="1"/>
            </p:cNvSpPr>
            <p:nvPr/>
          </p:nvSpPr>
          <p:spPr bwMode="auto">
            <a:xfrm>
              <a:off x="7025459" y="394454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7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41" name="Text Box 60"/>
            <p:cNvSpPr txBox="1">
              <a:spLocks noChangeArrowheads="1"/>
            </p:cNvSpPr>
            <p:nvPr/>
          </p:nvSpPr>
          <p:spPr bwMode="auto">
            <a:xfrm>
              <a:off x="6940352" y="3473488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9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76602" cy="5040312"/>
          </a:xfrm>
        </p:spPr>
        <p:txBody>
          <a:bodyPr/>
          <a:lstStyle/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n-US" dirty="0" smtClean="0"/>
              <a:t> directed graph </a:t>
            </a:r>
            <a:r>
              <a:rPr lang="en-US" dirty="0" smtClean="0">
                <a:solidFill>
                  <a:schemeClr val="accent1"/>
                </a:solidFill>
              </a:rPr>
              <a:t>G = (V, E) </a:t>
            </a:r>
            <a:r>
              <a:rPr lang="en-US" dirty="0" smtClean="0"/>
              <a:t>with non-negative edge weights </a:t>
            </a:r>
            <a:r>
              <a:rPr lang="en-US" dirty="0" smtClean="0">
                <a:solidFill>
                  <a:schemeClr val="accent2"/>
                </a:solidFill>
              </a:rPr>
              <a:t>weight(u, v) </a:t>
            </a:r>
            <a:r>
              <a:rPr lang="en-US" dirty="0" smtClean="0"/>
              <a:t>and starting vertex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Output</a:t>
            </a:r>
            <a:r>
              <a:rPr lang="en-US" dirty="0" smtClean="0"/>
              <a:t>: for each non-source vertex </a:t>
            </a:r>
            <a:r>
              <a:rPr lang="en-US" dirty="0" smtClean="0">
                <a:solidFill>
                  <a:schemeClr val="accent1"/>
                </a:solidFill>
              </a:rPr>
              <a:t>v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∈ V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the weight of the shortest path from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</a:p>
          <a:p>
            <a:pPr marL="381000" indent="-381000">
              <a:buClrTx/>
              <a:buSzTx/>
              <a:buFontTx/>
              <a:buNone/>
            </a:pPr>
            <a:endParaRPr lang="en-US" dirty="0" smtClean="0">
              <a:solidFill>
                <a:schemeClr val="accent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sp(</a:t>
            </a:r>
            <a:r>
              <a:rPr lang="en-US" dirty="0" err="1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s,v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) </a:t>
            </a:r>
            <a:b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weight of shortest path from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	store in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shortest[v]</a:t>
            </a:r>
          </a:p>
          <a:p>
            <a:pPr marL="381000" indent="-381000">
              <a:buClrTx/>
              <a:buSzTx/>
              <a:buFontTx/>
              <a:buNone/>
            </a:pPr>
            <a:r>
              <a:rPr lang="en-US" dirty="0" err="1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pred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</a:t>
            </a:r>
            <a:b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predecessor of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on some </a:t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shortest path</a:t>
            </a:r>
          </a:p>
          <a:p>
            <a:pPr marL="381000" indent="-381000">
              <a:buClrTx/>
              <a:buSzTx/>
              <a:buFontTx/>
              <a:buNone/>
            </a:pPr>
            <a:endParaRPr lang="en-US" sz="800" dirty="0" smtClean="0">
              <a:solidFill>
                <a:schemeClr val="accent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shortest[s] = 0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dirty="0" err="1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pred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[s] = Null</a:t>
            </a:r>
          </a:p>
          <a:p>
            <a:pPr marL="381000" indent="-381000">
              <a:buClrTx/>
              <a:buSzTx/>
              <a:buFontTx/>
              <a:buNone/>
            </a:pPr>
            <a:endParaRPr lang="en-US" sz="800" dirty="0" smtClean="0">
              <a:solidFill>
                <a:schemeClr val="accent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ClrTx/>
              <a:buSzTx/>
              <a:buNone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no path from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 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shortest[v] = </a:t>
            </a:r>
            <a:r>
              <a:rPr lang="en-US" dirty="0" smtClean="0">
                <a:solidFill>
                  <a:schemeClr val="accent1"/>
                </a:solidFill>
              </a:rPr>
              <a:t>∞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chemeClr val="accent1"/>
                </a:solidFill>
              </a:rPr>
              <a:t>pred</a:t>
            </a:r>
            <a:r>
              <a:rPr lang="en-US" dirty="0" smtClean="0">
                <a:solidFill>
                  <a:schemeClr val="accent1"/>
                </a:solidFill>
              </a:rPr>
              <a:t>[v] = Null</a:t>
            </a:r>
            <a:endParaRPr lang="en-US" dirty="0" smtClean="0">
              <a:solidFill>
                <a:schemeClr val="accent1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381000" indent="-381000">
              <a:buClrTx/>
              <a:buSzTx/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endParaRPr lang="en-US" dirty="0" smtClean="0">
              <a:solidFill>
                <a:schemeClr val="accent1"/>
              </a:solidFill>
            </a:endParaRPr>
          </a:p>
        </p:txBody>
      </p:sp>
      <p:grpSp>
        <p:nvGrpSpPr>
          <p:cNvPr id="19" name="Group 241"/>
          <p:cNvGrpSpPr/>
          <p:nvPr/>
        </p:nvGrpSpPr>
        <p:grpSpPr>
          <a:xfrm>
            <a:off x="4788268" y="2802067"/>
            <a:ext cx="3717257" cy="2349847"/>
            <a:chOff x="4702808" y="2673877"/>
            <a:chExt cx="3717257" cy="2349847"/>
          </a:xfrm>
        </p:grpSpPr>
        <p:grpSp>
          <p:nvGrpSpPr>
            <p:cNvPr id="20" name="Group 54"/>
            <p:cNvGrpSpPr/>
            <p:nvPr/>
          </p:nvGrpSpPr>
          <p:grpSpPr>
            <a:xfrm>
              <a:off x="5998624" y="2997010"/>
              <a:ext cx="366712" cy="463550"/>
              <a:chOff x="7102805" y="3237302"/>
              <a:chExt cx="366712" cy="463550"/>
            </a:xfrm>
          </p:grpSpPr>
          <p:sp>
            <p:nvSpPr>
              <p:cNvPr id="29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sp>
          <p:nvSpPr>
            <p:cNvPr id="34" name="Text Box 60"/>
            <p:cNvSpPr txBox="1">
              <a:spLocks noChangeArrowheads="1"/>
            </p:cNvSpPr>
            <p:nvPr/>
          </p:nvSpPr>
          <p:spPr bwMode="auto">
            <a:xfrm>
              <a:off x="6054054" y="2673877"/>
              <a:ext cx="245878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t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grpSp>
          <p:nvGrpSpPr>
            <p:cNvPr id="21" name="Group 182"/>
            <p:cNvGrpSpPr/>
            <p:nvPr/>
          </p:nvGrpSpPr>
          <p:grpSpPr>
            <a:xfrm>
              <a:off x="7712405" y="2997010"/>
              <a:ext cx="366712" cy="463550"/>
              <a:chOff x="7102805" y="3237302"/>
              <a:chExt cx="366712" cy="463550"/>
            </a:xfrm>
          </p:grpSpPr>
          <p:sp>
            <p:nvSpPr>
              <p:cNvPr id="184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5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22" name="Group 185"/>
            <p:cNvGrpSpPr/>
            <p:nvPr/>
          </p:nvGrpSpPr>
          <p:grpSpPr>
            <a:xfrm>
              <a:off x="5998624" y="4305342"/>
              <a:ext cx="366712" cy="463550"/>
              <a:chOff x="7102805" y="3237302"/>
              <a:chExt cx="366712" cy="463550"/>
            </a:xfrm>
          </p:grpSpPr>
          <p:sp>
            <p:nvSpPr>
              <p:cNvPr id="187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8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23" name="Group 188"/>
            <p:cNvGrpSpPr/>
            <p:nvPr/>
          </p:nvGrpSpPr>
          <p:grpSpPr>
            <a:xfrm>
              <a:off x="7712405" y="4305342"/>
              <a:ext cx="366712" cy="463550"/>
              <a:chOff x="7102805" y="3237302"/>
              <a:chExt cx="366712" cy="463550"/>
            </a:xfrm>
          </p:grpSpPr>
          <p:sp>
            <p:nvSpPr>
              <p:cNvPr id="190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1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grpSp>
          <p:nvGrpSpPr>
            <p:cNvPr id="24" name="Group 191"/>
            <p:cNvGrpSpPr/>
            <p:nvPr/>
          </p:nvGrpSpPr>
          <p:grpSpPr>
            <a:xfrm>
              <a:off x="4969206" y="3638232"/>
              <a:ext cx="366712" cy="463550"/>
              <a:chOff x="7102805" y="3237302"/>
              <a:chExt cx="366712" cy="463550"/>
            </a:xfrm>
          </p:grpSpPr>
          <p:sp>
            <p:nvSpPr>
              <p:cNvPr id="193" name="Oval 51"/>
              <p:cNvSpPr>
                <a:spLocks noChangeArrowheads="1"/>
              </p:cNvSpPr>
              <p:nvPr/>
            </p:nvSpPr>
            <p:spPr bwMode="auto">
              <a:xfrm>
                <a:off x="7102805" y="3265877"/>
                <a:ext cx="366712" cy="3667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4" name="Text Box 52"/>
              <p:cNvSpPr txBox="1">
                <a:spLocks noChangeArrowheads="1"/>
              </p:cNvSpPr>
              <p:nvPr/>
            </p:nvSpPr>
            <p:spPr bwMode="auto">
              <a:xfrm>
                <a:off x="7102805" y="3237302"/>
                <a:ext cx="365125" cy="463550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/>
                <a:endParaRPr lang="en-US" sz="2400" b="1" dirty="0"/>
              </a:p>
            </p:txBody>
          </p:sp>
        </p:grpSp>
        <p:sp>
          <p:nvSpPr>
            <p:cNvPr id="195" name="Text Box 60"/>
            <p:cNvSpPr txBox="1">
              <a:spLocks noChangeArrowheads="1"/>
            </p:cNvSpPr>
            <p:nvPr/>
          </p:nvSpPr>
          <p:spPr bwMode="auto">
            <a:xfrm>
              <a:off x="7742188" y="2673877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x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6" name="Text Box 60"/>
            <p:cNvSpPr txBox="1">
              <a:spLocks noChangeArrowheads="1"/>
            </p:cNvSpPr>
            <p:nvPr/>
          </p:nvSpPr>
          <p:spPr bwMode="auto">
            <a:xfrm>
              <a:off x="4702808" y="3660167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s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7" name="Text Box 60"/>
            <p:cNvSpPr txBox="1">
              <a:spLocks noChangeArrowheads="1"/>
            </p:cNvSpPr>
            <p:nvPr/>
          </p:nvSpPr>
          <p:spPr bwMode="auto">
            <a:xfrm>
              <a:off x="6048532" y="4652211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y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sp>
          <p:nvSpPr>
            <p:cNvPr id="198" name="Text Box 60"/>
            <p:cNvSpPr txBox="1">
              <a:spLocks noChangeArrowheads="1"/>
            </p:cNvSpPr>
            <p:nvPr/>
          </p:nvSpPr>
          <p:spPr bwMode="auto">
            <a:xfrm>
              <a:off x="7765190" y="4652211"/>
              <a:ext cx="297175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1"/>
                  </a:solidFill>
                </a:rPr>
                <a:t>z</a:t>
              </a:r>
              <a:endParaRPr lang="en-US" sz="1800" dirty="0">
                <a:solidFill>
                  <a:schemeClr val="accent1"/>
                </a:solidFill>
              </a:endParaRPr>
            </a:p>
          </p:txBody>
        </p:sp>
        <p:cxnSp>
          <p:nvCxnSpPr>
            <p:cNvPr id="200" name="Straight Arrow Connector 199"/>
            <p:cNvCxnSpPr>
              <a:endCxn id="29" idx="3"/>
            </p:cNvCxnSpPr>
            <p:nvPr/>
          </p:nvCxnSpPr>
          <p:spPr bwMode="auto">
            <a:xfrm flipV="1">
              <a:off x="5322498" y="3338594"/>
              <a:ext cx="729830" cy="40939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5" name="Straight Arrow Connector 204"/>
            <p:cNvCxnSpPr>
              <a:stCxn id="30" idx="3"/>
              <a:endCxn id="185" idx="1"/>
            </p:cNvCxnSpPr>
            <p:nvPr/>
          </p:nvCxnSpPr>
          <p:spPr bwMode="auto">
            <a:xfrm>
              <a:off x="6363749" y="3228785"/>
              <a:ext cx="1348656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8" name="Straight Connector 207"/>
            <p:cNvCxnSpPr>
              <a:stCxn id="188" idx="3"/>
              <a:endCxn id="191" idx="1"/>
            </p:cNvCxnSpPr>
            <p:nvPr/>
          </p:nvCxnSpPr>
          <p:spPr bwMode="auto">
            <a:xfrm>
              <a:off x="6363749" y="4537117"/>
              <a:ext cx="1348656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0" name="Straight Connector 209"/>
            <p:cNvCxnSpPr>
              <a:stCxn id="187" idx="7"/>
              <a:endCxn id="184" idx="3"/>
            </p:cNvCxnSpPr>
            <p:nvPr/>
          </p:nvCxnSpPr>
          <p:spPr bwMode="auto">
            <a:xfrm flipV="1">
              <a:off x="6311632" y="3338594"/>
              <a:ext cx="1454477" cy="1049027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5" name="Straight Arrow Connector 214"/>
            <p:cNvCxnSpPr>
              <a:stCxn id="190" idx="1"/>
              <a:endCxn id="194" idx="3"/>
            </p:cNvCxnSpPr>
            <p:nvPr/>
          </p:nvCxnSpPr>
          <p:spPr bwMode="auto">
            <a:xfrm flipH="1" flipV="1">
              <a:off x="5334331" y="3870007"/>
              <a:ext cx="2431778" cy="51761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8" name="Straight Arrow Connector 217"/>
            <p:cNvCxnSpPr>
              <a:endCxn id="193" idx="5"/>
            </p:cNvCxnSpPr>
            <p:nvPr/>
          </p:nvCxnSpPr>
          <p:spPr bwMode="auto">
            <a:xfrm flipH="1" flipV="1">
              <a:off x="5282214" y="3979816"/>
              <a:ext cx="720763" cy="44136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28" name="Freeform 227"/>
            <p:cNvSpPr/>
            <p:nvPr/>
          </p:nvSpPr>
          <p:spPr bwMode="auto">
            <a:xfrm>
              <a:off x="6246421" y="3376155"/>
              <a:ext cx="122711" cy="967839"/>
            </a:xfrm>
            <a:custGeom>
              <a:avLst/>
              <a:gdLst>
                <a:gd name="connsiteX0" fmla="*/ 0 w 229589"/>
                <a:gd name="connsiteY0" fmla="*/ 967839 h 967839"/>
                <a:gd name="connsiteX1" fmla="*/ 225631 w 229589"/>
                <a:gd name="connsiteY1" fmla="*/ 439387 h 967839"/>
                <a:gd name="connsiteX2" fmla="*/ 23750 w 229589"/>
                <a:gd name="connsiteY2" fmla="*/ 0 h 967839"/>
                <a:gd name="connsiteX3" fmla="*/ 23750 w 229589"/>
                <a:gd name="connsiteY3" fmla="*/ 0 h 967839"/>
                <a:gd name="connsiteX0" fmla="*/ 0 w 122711"/>
                <a:gd name="connsiteY0" fmla="*/ 967839 h 967839"/>
                <a:gd name="connsiteX1" fmla="*/ 118753 w 122711"/>
                <a:gd name="connsiteY1" fmla="*/ 427511 h 967839"/>
                <a:gd name="connsiteX2" fmla="*/ 23750 w 122711"/>
                <a:gd name="connsiteY2" fmla="*/ 0 h 967839"/>
                <a:gd name="connsiteX3" fmla="*/ 23750 w 122711"/>
                <a:gd name="connsiteY3" fmla="*/ 0 h 96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711" h="967839">
                  <a:moveTo>
                    <a:pt x="0" y="967839"/>
                  </a:moveTo>
                  <a:cubicBezTo>
                    <a:pt x="110836" y="784266"/>
                    <a:pt x="114795" y="588817"/>
                    <a:pt x="118753" y="427511"/>
                  </a:cubicBezTo>
                  <a:cubicBezTo>
                    <a:pt x="122711" y="266205"/>
                    <a:pt x="39584" y="71252"/>
                    <a:pt x="23750" y="0"/>
                  </a:cubicBezTo>
                  <a:lnTo>
                    <a:pt x="2375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Freeform 228"/>
            <p:cNvSpPr/>
            <p:nvPr/>
          </p:nvSpPr>
          <p:spPr bwMode="auto">
            <a:xfrm>
              <a:off x="5984174" y="3382093"/>
              <a:ext cx="143494" cy="950026"/>
            </a:xfrm>
            <a:custGeom>
              <a:avLst/>
              <a:gdLst>
                <a:gd name="connsiteX0" fmla="*/ 143494 w 143494"/>
                <a:gd name="connsiteY0" fmla="*/ 0 h 950026"/>
                <a:gd name="connsiteX1" fmla="*/ 990 w 143494"/>
                <a:gd name="connsiteY1" fmla="*/ 391886 h 950026"/>
                <a:gd name="connsiteX2" fmla="*/ 137556 w 143494"/>
                <a:gd name="connsiteY2" fmla="*/ 950026 h 95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494" h="950026">
                  <a:moveTo>
                    <a:pt x="143494" y="0"/>
                  </a:moveTo>
                  <a:cubicBezTo>
                    <a:pt x="72737" y="116774"/>
                    <a:pt x="1980" y="233548"/>
                    <a:pt x="990" y="391886"/>
                  </a:cubicBezTo>
                  <a:cubicBezTo>
                    <a:pt x="0" y="550224"/>
                    <a:pt x="68778" y="750125"/>
                    <a:pt x="137556" y="950026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7986156" y="3376155"/>
              <a:ext cx="168233" cy="979715"/>
            </a:xfrm>
            <a:custGeom>
              <a:avLst/>
              <a:gdLst>
                <a:gd name="connsiteX0" fmla="*/ 11875 w 168233"/>
                <a:gd name="connsiteY0" fmla="*/ 979715 h 979715"/>
                <a:gd name="connsiteX1" fmla="*/ 166254 w 168233"/>
                <a:gd name="connsiteY1" fmla="*/ 486889 h 979715"/>
                <a:gd name="connsiteX2" fmla="*/ 0 w 168233"/>
                <a:gd name="connsiteY2" fmla="*/ 0 h 97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233" h="979715">
                  <a:moveTo>
                    <a:pt x="11875" y="979715"/>
                  </a:moveTo>
                  <a:cubicBezTo>
                    <a:pt x="90054" y="814945"/>
                    <a:pt x="168233" y="650175"/>
                    <a:pt x="166254" y="486889"/>
                  </a:cubicBezTo>
                  <a:cubicBezTo>
                    <a:pt x="164275" y="323603"/>
                    <a:pt x="82137" y="161801"/>
                    <a:pt x="0" y="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7727867" y="3388031"/>
              <a:ext cx="139536" cy="944088"/>
            </a:xfrm>
            <a:custGeom>
              <a:avLst/>
              <a:gdLst>
                <a:gd name="connsiteX0" fmla="*/ 121723 w 139536"/>
                <a:gd name="connsiteY0" fmla="*/ 0 h 944088"/>
                <a:gd name="connsiteX1" fmla="*/ 2969 w 139536"/>
                <a:gd name="connsiteY1" fmla="*/ 439387 h 944088"/>
                <a:gd name="connsiteX2" fmla="*/ 139536 w 139536"/>
                <a:gd name="connsiteY2" fmla="*/ 944088 h 94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536" h="944088">
                  <a:moveTo>
                    <a:pt x="121723" y="0"/>
                  </a:moveTo>
                  <a:cubicBezTo>
                    <a:pt x="60861" y="141019"/>
                    <a:pt x="0" y="282039"/>
                    <a:pt x="2969" y="439387"/>
                  </a:cubicBezTo>
                  <a:cubicBezTo>
                    <a:pt x="5938" y="596735"/>
                    <a:pt x="72737" y="770411"/>
                    <a:pt x="139536" y="944088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2" name="Text Box 60"/>
            <p:cNvSpPr txBox="1">
              <a:spLocks noChangeArrowheads="1"/>
            </p:cNvSpPr>
            <p:nvPr/>
          </p:nvSpPr>
          <p:spPr bwMode="auto">
            <a:xfrm>
              <a:off x="5432186" y="3265669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6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3" name="Text Box 60"/>
            <p:cNvSpPr txBox="1">
              <a:spLocks noChangeArrowheads="1"/>
            </p:cNvSpPr>
            <p:nvPr/>
          </p:nvSpPr>
          <p:spPr bwMode="auto">
            <a:xfrm>
              <a:off x="5448020" y="4184027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4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4" name="Text Box 60"/>
            <p:cNvSpPr txBox="1">
              <a:spLocks noChangeArrowheads="1"/>
            </p:cNvSpPr>
            <p:nvPr/>
          </p:nvSpPr>
          <p:spPr bwMode="auto">
            <a:xfrm>
              <a:off x="6828529" y="2901492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3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5" name="Text Box 60"/>
            <p:cNvSpPr txBox="1">
              <a:spLocks noChangeArrowheads="1"/>
            </p:cNvSpPr>
            <p:nvPr/>
          </p:nvSpPr>
          <p:spPr bwMode="auto">
            <a:xfrm>
              <a:off x="6828529" y="4510599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3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6" name="Text Box 60"/>
            <p:cNvSpPr txBox="1">
              <a:spLocks noChangeArrowheads="1"/>
            </p:cNvSpPr>
            <p:nvPr/>
          </p:nvSpPr>
          <p:spPr bwMode="auto">
            <a:xfrm>
              <a:off x="7458912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4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7" name="Text Box 60"/>
            <p:cNvSpPr txBox="1">
              <a:spLocks noChangeArrowheads="1"/>
            </p:cNvSpPr>
            <p:nvPr/>
          </p:nvSpPr>
          <p:spPr bwMode="auto">
            <a:xfrm>
              <a:off x="8110066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5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8" name="Text Box 60"/>
            <p:cNvSpPr txBox="1">
              <a:spLocks noChangeArrowheads="1"/>
            </p:cNvSpPr>
            <p:nvPr/>
          </p:nvSpPr>
          <p:spPr bwMode="auto">
            <a:xfrm>
              <a:off x="6334707" y="366349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1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39" name="Text Box 60"/>
            <p:cNvSpPr txBox="1">
              <a:spLocks noChangeArrowheads="1"/>
            </p:cNvSpPr>
            <p:nvPr/>
          </p:nvSpPr>
          <p:spPr bwMode="auto">
            <a:xfrm>
              <a:off x="5711259" y="3604115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2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40" name="Text Box 60"/>
            <p:cNvSpPr txBox="1">
              <a:spLocks noChangeArrowheads="1"/>
            </p:cNvSpPr>
            <p:nvPr/>
          </p:nvSpPr>
          <p:spPr bwMode="auto">
            <a:xfrm>
              <a:off x="7025459" y="3944541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7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241" name="Text Box 60"/>
            <p:cNvSpPr txBox="1">
              <a:spLocks noChangeArrowheads="1"/>
            </p:cNvSpPr>
            <p:nvPr/>
          </p:nvSpPr>
          <p:spPr bwMode="auto">
            <a:xfrm>
              <a:off x="6940352" y="3473488"/>
              <a:ext cx="309999" cy="37151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chemeClr val="accent2"/>
                  </a:solidFill>
                </a:rPr>
                <a:t>9</a:t>
              </a:r>
              <a:endParaRPr lang="en-US" sz="18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4229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dirty="0" err="1" smtClean="0">
                <a:solidFill>
                  <a:schemeClr val="accent1"/>
                </a:solidFill>
              </a:rPr>
              <a:t>Dijkstra</a:t>
            </a:r>
            <a:r>
              <a:rPr lang="en-US" sz="1800" dirty="0" smtClean="0">
                <a:solidFill>
                  <a:schemeClr val="accent4"/>
                </a:solidFill>
              </a:rPr>
              <a:t>(</a:t>
            </a:r>
            <a:r>
              <a:rPr lang="en-US" sz="1800" dirty="0" smtClean="0">
                <a:solidFill>
                  <a:schemeClr val="accent1"/>
                </a:solidFill>
              </a:rPr>
              <a:t>G</a:t>
            </a:r>
            <a:r>
              <a:rPr lang="en-US" sz="1800" dirty="0" smtClean="0"/>
              <a:t>,</a:t>
            </a:r>
            <a:r>
              <a:rPr lang="en-US" sz="1800" dirty="0" smtClean="0">
                <a:solidFill>
                  <a:schemeClr val="accent1"/>
                </a:solidFill>
              </a:rPr>
              <a:t> s</a:t>
            </a:r>
            <a:r>
              <a:rPr lang="en-US" sz="1800" dirty="0" smtClean="0">
                <a:solidFill>
                  <a:schemeClr val="accent4"/>
                </a:solidFill>
              </a:rPr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400" dirty="0" smtClean="0">
              <a:solidFill>
                <a:schemeClr val="accent4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i="1" dirty="0" smtClean="0">
                <a:solidFill>
                  <a:schemeClr val="accent4"/>
                </a:solidFill>
              </a:rPr>
              <a:t>Input: a directed graph </a:t>
            </a:r>
            <a:r>
              <a:rPr lang="en-US" sz="1800" i="1" dirty="0" smtClean="0">
                <a:solidFill>
                  <a:schemeClr val="accent1"/>
                </a:solidFill>
              </a:rPr>
              <a:t>G</a:t>
            </a:r>
            <a:r>
              <a:rPr lang="en-US" sz="1800" i="1" dirty="0" smtClean="0">
                <a:solidFill>
                  <a:schemeClr val="accent4"/>
                </a:solidFill>
              </a:rPr>
              <a:t> with a set </a:t>
            </a:r>
            <a:r>
              <a:rPr lang="en-US" sz="1800" i="1" dirty="0" smtClean="0">
                <a:solidFill>
                  <a:schemeClr val="accent1"/>
                </a:solidFill>
              </a:rPr>
              <a:t>V</a:t>
            </a:r>
            <a:r>
              <a:rPr lang="en-US" sz="1800" i="1" dirty="0" smtClean="0">
                <a:solidFill>
                  <a:schemeClr val="accent4"/>
                </a:solidFill>
              </a:rPr>
              <a:t> of </a:t>
            </a:r>
            <a:r>
              <a:rPr lang="en-US" sz="1800" i="1" dirty="0" smtClean="0">
                <a:solidFill>
                  <a:schemeClr val="accent1"/>
                </a:solidFill>
              </a:rPr>
              <a:t>n</a:t>
            </a:r>
            <a:r>
              <a:rPr lang="en-US" sz="1800" i="1" dirty="0" smtClean="0">
                <a:solidFill>
                  <a:schemeClr val="accent4"/>
                </a:solidFill>
              </a:rPr>
              <a:t> vertices and a set </a:t>
            </a:r>
            <a:r>
              <a:rPr lang="en-US" sz="1800" i="1" dirty="0" smtClean="0">
                <a:solidFill>
                  <a:schemeClr val="accent1"/>
                </a:solidFill>
              </a:rPr>
              <a:t>E</a:t>
            </a:r>
            <a:r>
              <a:rPr lang="en-US" sz="1800" i="1" dirty="0" smtClean="0">
                <a:solidFill>
                  <a:schemeClr val="accent4"/>
                </a:solidFill>
              </a:rPr>
              <a:t> of </a:t>
            </a:r>
            <a:r>
              <a:rPr lang="en-US" sz="1800" i="1" dirty="0" smtClean="0">
                <a:solidFill>
                  <a:schemeClr val="accent1"/>
                </a:solidFill>
              </a:rPr>
              <a:t>m</a:t>
            </a:r>
            <a:r>
              <a:rPr lang="en-US" sz="1800" i="1" dirty="0" smtClean="0">
                <a:solidFill>
                  <a:schemeClr val="accent4"/>
                </a:solidFill>
              </a:rPr>
              <a:t> edges with non-negative weights &amp; a source vertex </a:t>
            </a:r>
            <a:r>
              <a:rPr lang="en-US" sz="1800" i="1" dirty="0" smtClean="0">
                <a:solidFill>
                  <a:schemeClr val="accent1"/>
                </a:solidFill>
              </a:rPr>
              <a:t>s</a:t>
            </a:r>
            <a:r>
              <a:rPr lang="en-US" sz="1800" i="1" dirty="0" smtClean="0">
                <a:solidFill>
                  <a:schemeClr val="accent4"/>
                </a:solidFill>
              </a:rPr>
              <a:t/>
            </a:r>
            <a:br>
              <a:rPr lang="en-US" sz="1800" i="1" dirty="0" smtClean="0">
                <a:solidFill>
                  <a:schemeClr val="accent4"/>
                </a:solidFill>
              </a:rPr>
            </a:br>
            <a:endParaRPr lang="en-US" sz="400" i="1" dirty="0" smtClean="0">
              <a:solidFill>
                <a:schemeClr val="accent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1800" i="1" dirty="0" smtClean="0"/>
              <a:t>Output: for each non-source vertex </a:t>
            </a:r>
            <a:r>
              <a:rPr lang="en-US" sz="1800" i="1" dirty="0" smtClean="0">
                <a:solidFill>
                  <a:schemeClr val="accent1"/>
                </a:solidFill>
              </a:rPr>
              <a:t>v </a:t>
            </a:r>
            <a:r>
              <a:rPr lang="en-US" sz="1800" i="1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∈ V </a:t>
            </a:r>
            <a:r>
              <a:rPr lang="en-US" sz="1800" i="1" dirty="0" smtClean="0">
                <a:ea typeface="Arial Unicode MS" pitchFamily="34" charset="-128"/>
                <a:cs typeface="Arial Unicode MS" pitchFamily="34" charset="-128"/>
              </a:rPr>
              <a:t>the weight of the shortest path from </a:t>
            </a:r>
            <a:r>
              <a:rPr lang="en-US" sz="1800" i="1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1800" i="1" dirty="0" smtClean="0"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sz="1800" i="1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sz="1800" i="1" dirty="0" smtClean="0">
                <a:ea typeface="Arial Unicode MS" pitchFamily="34" charset="-128"/>
                <a:cs typeface="Arial Unicode MS" pitchFamily="34" charset="-128"/>
              </a:rPr>
              <a:t> and the vertex preceding it in on a shortest path</a:t>
            </a:r>
            <a:endParaRPr lang="en-US" sz="1800" i="1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sz="8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</a:t>
            </a:r>
            <a:r>
              <a:rPr lang="en-US" sz="1800" dirty="0" smtClean="0">
                <a:solidFill>
                  <a:schemeClr val="accent1"/>
                </a:solidFill>
              </a:rPr>
              <a:t>shortest[v]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∞ </a:t>
            </a:r>
            <a:r>
              <a:rPr lang="en-US" sz="1800" dirty="0" smtClean="0"/>
              <a:t>for each </a:t>
            </a:r>
            <a:r>
              <a:rPr lang="en-US" sz="1800" dirty="0" smtClean="0">
                <a:solidFill>
                  <a:schemeClr val="accent1"/>
                </a:solidFill>
              </a:rPr>
              <a:t>v ≠ s</a:t>
            </a:r>
            <a:r>
              <a:rPr lang="en-US" sz="1800" dirty="0" smtClean="0"/>
              <a:t>, set </a:t>
            </a:r>
            <a:r>
              <a:rPr lang="en-US" sz="1800" dirty="0" smtClean="0">
                <a:solidFill>
                  <a:schemeClr val="accent1"/>
                </a:solidFill>
              </a:rPr>
              <a:t>shortest[s]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0</a:t>
            </a:r>
            <a:r>
              <a:rPr lang="en-US" sz="1800" dirty="0" smtClean="0"/>
              <a:t>, and </a:t>
            </a:r>
            <a:br>
              <a:rPr lang="en-US" sz="1800" dirty="0" smtClean="0"/>
            </a:br>
            <a:r>
              <a:rPr lang="en-US" sz="1800" dirty="0" smtClean="0"/>
              <a:t>set </a:t>
            </a:r>
            <a:r>
              <a:rPr lang="en-US" sz="1800" dirty="0" err="1" smtClean="0">
                <a:solidFill>
                  <a:schemeClr val="accent1"/>
                </a:solidFill>
              </a:rPr>
              <a:t>pred</a:t>
            </a:r>
            <a:r>
              <a:rPr lang="en-US" sz="1800" dirty="0" smtClean="0">
                <a:solidFill>
                  <a:schemeClr val="accent1"/>
                </a:solidFill>
              </a:rPr>
              <a:t> [v]</a:t>
            </a:r>
            <a:r>
              <a:rPr lang="en-US" sz="1800" dirty="0" smtClean="0"/>
              <a:t> to </a:t>
            </a:r>
            <a:r>
              <a:rPr lang="en-US" sz="1800" dirty="0" smtClean="0">
                <a:solidFill>
                  <a:schemeClr val="accent1"/>
                </a:solidFill>
              </a:rPr>
              <a:t>Null</a:t>
            </a:r>
            <a:r>
              <a:rPr lang="en-US" sz="1800" dirty="0" smtClean="0"/>
              <a:t> 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Set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to contain all vertices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sz="1800" dirty="0" smtClean="0"/>
              <a:t>While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is not empty</a:t>
            </a:r>
            <a:endParaRPr lang="en-US" sz="1800" dirty="0" smtClean="0">
              <a:solidFill>
                <a:schemeClr val="accent1"/>
              </a:solidFill>
            </a:endParaRP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Find the vertex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  <a:r>
              <a:rPr lang="en-US" sz="1800" dirty="0" smtClean="0"/>
              <a:t> in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  <a:r>
              <a:rPr lang="en-US" sz="1800" dirty="0" smtClean="0"/>
              <a:t> with the lowest shortest values and remove it from </a:t>
            </a:r>
            <a:r>
              <a:rPr lang="en-US" sz="1800" dirty="0" smtClean="0">
                <a:solidFill>
                  <a:schemeClr val="accent1"/>
                </a:solidFill>
              </a:rPr>
              <a:t>Q</a:t>
            </a:r>
          </a:p>
          <a:p>
            <a:pPr marL="914400" lvl="1" indent="-457200" eaLnBrk="1" hangingPunct="1">
              <a:spcBef>
                <a:spcPct val="0"/>
              </a:spcBef>
              <a:buFont typeface="+mj-lt"/>
              <a:buAutoNum type="alphaUcPeriod"/>
            </a:pPr>
            <a:r>
              <a:rPr lang="en-US" sz="1800" dirty="0" smtClean="0"/>
              <a:t>For each vertex </a:t>
            </a:r>
            <a:r>
              <a:rPr lang="en-US" sz="1800" dirty="0" smtClean="0">
                <a:solidFill>
                  <a:schemeClr val="accent1"/>
                </a:solidFill>
              </a:rPr>
              <a:t>v</a:t>
            </a:r>
            <a:r>
              <a:rPr lang="en-US" sz="1800" dirty="0" smtClean="0"/>
              <a:t> adjacent to </a:t>
            </a:r>
            <a:r>
              <a:rPr lang="en-US" sz="1800" dirty="0" smtClean="0">
                <a:solidFill>
                  <a:schemeClr val="accent1"/>
                </a:solidFill>
              </a:rPr>
              <a:t>u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r>
              <a:rPr lang="en-US" dirty="0" smtClean="0"/>
              <a:t>Call </a:t>
            </a:r>
            <a:r>
              <a:rPr lang="en-US" dirty="0" smtClean="0">
                <a:solidFill>
                  <a:schemeClr val="accent1"/>
                </a:solidFill>
              </a:rPr>
              <a:t>Relax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u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v</a:t>
            </a:r>
            <a:r>
              <a:rPr lang="en-US" dirty="0" smtClean="0"/>
              <a:t>)</a:t>
            </a:r>
          </a:p>
          <a:p>
            <a:pPr marL="1314450" lvl="2" indent="-457200" eaLnBrk="1" hangingPunct="1">
              <a:spcBef>
                <a:spcPct val="0"/>
              </a:spcBef>
              <a:buFont typeface="+mj-lt"/>
              <a:buAutoNum type="romanLcPeriod"/>
            </a:pPr>
            <a:endParaRPr lang="en-US" dirty="0" smtClean="0"/>
          </a:p>
          <a:p>
            <a:pPr marL="1314450" lvl="2" indent="-457200" eaLnBrk="1" hangingPunct="1">
              <a:spcBef>
                <a:spcPct val="0"/>
              </a:spcBef>
              <a:buNone/>
            </a:pPr>
            <a:r>
              <a:rPr lang="en-US" dirty="0" smtClean="0"/>
              <a:t>		If </a:t>
            </a:r>
            <a:r>
              <a:rPr lang="en-US" dirty="0" smtClean="0">
                <a:solidFill>
                  <a:schemeClr val="accent1"/>
                </a:solidFill>
              </a:rPr>
              <a:t>shortest[u] + weight(u, v) &lt; shortest[v]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2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➨ </a:t>
            </a:r>
            <a:r>
              <a:rPr lang="en-US" dirty="0" smtClean="0">
                <a:solidFill>
                  <a:schemeClr val="accent1"/>
                </a:solidFill>
                <a:latin typeface=""/>
                <a:ea typeface="Arial Unicode MS" pitchFamily="34" charset="-128"/>
                <a:cs typeface="Arial Unicode MS" pitchFamily="34" charset="-128"/>
              </a:rPr>
              <a:t>shortest</a:t>
            </a:r>
            <a:r>
              <a:rPr lang="en-US" dirty="0" smtClean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[v] = </a:t>
            </a:r>
            <a:r>
              <a:rPr lang="en-US" dirty="0" smtClean="0">
                <a:solidFill>
                  <a:schemeClr val="accent1"/>
                </a:solidFill>
              </a:rPr>
              <a:t>shortest[u] + weight(u, v) </a:t>
            </a:r>
            <a:r>
              <a:rPr lang="en-US" dirty="0" smtClean="0"/>
              <a:t>&amp; </a:t>
            </a:r>
            <a:r>
              <a:rPr lang="en-US" dirty="0" err="1" smtClean="0">
                <a:solidFill>
                  <a:schemeClr val="accent1"/>
                </a:solidFill>
              </a:rPr>
              <a:t>pred</a:t>
            </a:r>
            <a:r>
              <a:rPr lang="en-US" dirty="0" smtClean="0">
                <a:solidFill>
                  <a:schemeClr val="accent1"/>
                </a:solidFill>
              </a:rPr>
              <a:t>[v] = u</a:t>
            </a:r>
          </a:p>
          <a:p>
            <a:pPr marL="1314450" lvl="2" indent="-457200" eaLnBrk="1" hangingPunct="1">
              <a:spcBef>
                <a:spcPct val="0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580830" y="5144554"/>
            <a:ext cx="230737" cy="247828"/>
          </a:xfrm>
          <a:prstGeom prst="downArrow">
            <a:avLst/>
          </a:prstGeom>
          <a:solidFill>
            <a:schemeClr val="accent2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13620</TotalTime>
  <Words>1754</Words>
  <Application>Microsoft Office PowerPoint</Application>
  <PresentationFormat>On-screen Show (4:3)</PresentationFormat>
  <Paragraphs>1132</Paragraphs>
  <Slides>52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Arial Unicode MS</vt:lpstr>
      <vt:lpstr>TUE Meta</vt:lpstr>
      <vt:lpstr>Verdana</vt:lpstr>
      <vt:lpstr>Wingdings</vt:lpstr>
      <vt:lpstr>Times New Roman</vt:lpstr>
      <vt:lpstr>Level</vt:lpstr>
      <vt:lpstr>2IS80 Fundamentals of Informatics</vt:lpstr>
      <vt:lpstr>Networks and other graphs</vt:lpstr>
      <vt:lpstr>Graphs: Basic definitions and terminology</vt:lpstr>
      <vt:lpstr>Graphs: Basic definitions and terminology</vt:lpstr>
      <vt:lpstr>Single-source shortest path</vt:lpstr>
      <vt:lpstr>Single-source shortest paths</vt:lpstr>
      <vt:lpstr>Single-source shortest paths</vt:lpstr>
      <vt:lpstr>Single-source shortest paths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Implementing a priority queue</vt:lpstr>
      <vt:lpstr>Dijkstra’s algorithm</vt:lpstr>
      <vt:lpstr>Implementing a priority queue</vt:lpstr>
      <vt:lpstr>Implementing a priority queue</vt:lpstr>
      <vt:lpstr>Min- (and Max-) Heaps</vt:lpstr>
      <vt:lpstr>Min-heap</vt:lpstr>
      <vt:lpstr>Properties of a min-heap</vt:lpstr>
      <vt:lpstr>Properties of a min-heap</vt:lpstr>
      <vt:lpstr>Implementing a heap with an array</vt:lpstr>
      <vt:lpstr>Implementing a heap with an array</vt:lpstr>
      <vt:lpstr>Priority queue</vt:lpstr>
      <vt:lpstr>Implementing a min-priority queue</vt:lpstr>
      <vt:lpstr>Sorting</vt:lpstr>
      <vt:lpstr>The sorting problem</vt:lpstr>
      <vt:lpstr>Sorting with a heap: Heap sort</vt:lpstr>
      <vt:lpstr>Sorting algorithms</vt:lpstr>
      <vt:lpstr>Dijkstra’s algorithm</vt:lpstr>
      <vt:lpstr>Implementing the priority queue</vt:lpstr>
      <vt:lpstr>Dijkstra’s algorithm</vt:lpstr>
      <vt:lpstr>Implementing the priority queue</vt:lpstr>
      <vt:lpstr>Implementing the priority queue</vt:lpstr>
      <vt:lpstr>Dijkstra’s algorithm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Speckmann, B.</cp:lastModifiedBy>
  <cp:revision>1048</cp:revision>
  <cp:lastPrinted>2014-05-14T10:59:18Z</cp:lastPrinted>
  <dcterms:created xsi:type="dcterms:W3CDTF">2007-08-26T17:39:31Z</dcterms:created>
  <dcterms:modified xsi:type="dcterms:W3CDTF">2015-12-02T14:29:39Z</dcterms:modified>
</cp:coreProperties>
</file>